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61" r:id="rId3"/>
    <p:sldId id="269" r:id="rId4"/>
    <p:sldId id="270" r:id="rId5"/>
    <p:sldId id="271" r:id="rId6"/>
    <p:sldId id="272" r:id="rId7"/>
    <p:sldId id="275" r:id="rId8"/>
    <p:sldId id="281" r:id="rId9"/>
    <p:sldId id="300" r:id="rId10"/>
    <p:sldId id="282" r:id="rId11"/>
    <p:sldId id="301" r:id="rId12"/>
    <p:sldId id="302" r:id="rId13"/>
    <p:sldId id="304" r:id="rId14"/>
    <p:sldId id="305" r:id="rId15"/>
    <p:sldId id="306" r:id="rId16"/>
    <p:sldId id="365" r:id="rId17"/>
    <p:sldId id="366" r:id="rId18"/>
    <p:sldId id="367" r:id="rId19"/>
    <p:sldId id="368" r:id="rId20"/>
    <p:sldId id="307" r:id="rId21"/>
    <p:sldId id="283" r:id="rId22"/>
    <p:sldId id="284" r:id="rId23"/>
    <p:sldId id="285" r:id="rId24"/>
    <p:sldId id="286" r:id="rId25"/>
    <p:sldId id="287" r:id="rId26"/>
    <p:sldId id="313" r:id="rId27"/>
    <p:sldId id="314" r:id="rId28"/>
    <p:sldId id="315" r:id="rId29"/>
    <p:sldId id="316" r:id="rId30"/>
    <p:sldId id="321" r:id="rId31"/>
    <p:sldId id="317" r:id="rId32"/>
    <p:sldId id="331" r:id="rId33"/>
    <p:sldId id="332" r:id="rId34"/>
    <p:sldId id="333" r:id="rId35"/>
    <p:sldId id="334" r:id="rId36"/>
    <p:sldId id="335" r:id="rId37"/>
    <p:sldId id="336" r:id="rId38"/>
    <p:sldId id="337" r:id="rId39"/>
    <p:sldId id="338" r:id="rId40"/>
    <p:sldId id="342" r:id="rId41"/>
    <p:sldId id="345" r:id="rId42"/>
    <p:sldId id="362" r:id="rId43"/>
    <p:sldId id="363"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18" r:id="rId60"/>
    <p:sldId id="319" r:id="rId61"/>
    <p:sldId id="320" r:id="rId62"/>
    <p:sldId id="322" r:id="rId63"/>
    <p:sldId id="323" r:id="rId64"/>
    <p:sldId id="324" r:id="rId65"/>
    <p:sldId id="325" r:id="rId66"/>
    <p:sldId id="364" r:id="rId67"/>
    <p:sldId id="361" r:id="rId68"/>
    <p:sldId id="276" r:id="rId69"/>
    <p:sldId id="277" r:id="rId70"/>
    <p:sldId id="312"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98" d="100"/>
          <a:sy n="98" d="100"/>
        </p:scale>
        <p:origin x="5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AR"/>
          </a:p>
        </p:txBody>
      </p:sp>
      <p:sp>
        <p:nvSpPr>
          <p:cNvPr id="4" name="Marcador de fecha 3"/>
          <p:cNvSpPr>
            <a:spLocks noGrp="1"/>
          </p:cNvSpPr>
          <p:nvPr>
            <p:ph type="dt" sz="half" idx="10"/>
          </p:nvPr>
        </p:nvSpPr>
        <p:spPr/>
        <p:txBody>
          <a:bodyPr/>
          <a:lstStyle/>
          <a:p>
            <a:fld id="{8FCEF251-5403-4CB6-9E10-097DE2513409}" type="datetimeFigureOut">
              <a:rPr lang="es-AR" smtClean="0"/>
              <a:t>29/8/25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141536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8FCEF251-5403-4CB6-9E10-097DE2513409}" type="datetimeFigureOut">
              <a:rPr lang="es-AR" smtClean="0"/>
              <a:t>29/8/25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381933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8FCEF251-5403-4CB6-9E10-097DE2513409}" type="datetimeFigureOut">
              <a:rPr lang="es-AR" smtClean="0"/>
              <a:t>29/8/25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26725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8FCEF251-5403-4CB6-9E10-097DE2513409}" type="datetimeFigureOut">
              <a:rPr lang="es-AR" smtClean="0"/>
              <a:t>29/8/25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403475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8FCEF251-5403-4CB6-9E10-097DE2513409}" type="datetimeFigureOut">
              <a:rPr lang="es-AR" smtClean="0"/>
              <a:t>29/8/25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242215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fecha 4"/>
          <p:cNvSpPr>
            <a:spLocks noGrp="1"/>
          </p:cNvSpPr>
          <p:nvPr>
            <p:ph type="dt" sz="half" idx="10"/>
          </p:nvPr>
        </p:nvSpPr>
        <p:spPr/>
        <p:txBody>
          <a:bodyPr/>
          <a:lstStyle/>
          <a:p>
            <a:fld id="{8FCEF251-5403-4CB6-9E10-097DE2513409}" type="datetimeFigureOut">
              <a:rPr lang="es-AR" smtClean="0"/>
              <a:t>29/8/25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362329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Marcador de fecha 6"/>
          <p:cNvSpPr>
            <a:spLocks noGrp="1"/>
          </p:cNvSpPr>
          <p:nvPr>
            <p:ph type="dt" sz="half" idx="10"/>
          </p:nvPr>
        </p:nvSpPr>
        <p:spPr/>
        <p:txBody>
          <a:bodyPr/>
          <a:lstStyle/>
          <a:p>
            <a:fld id="{8FCEF251-5403-4CB6-9E10-097DE2513409}" type="datetimeFigureOut">
              <a:rPr lang="es-AR" smtClean="0"/>
              <a:t>29/8/25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84827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fecha 2"/>
          <p:cNvSpPr>
            <a:spLocks noGrp="1"/>
          </p:cNvSpPr>
          <p:nvPr>
            <p:ph type="dt" sz="half" idx="10"/>
          </p:nvPr>
        </p:nvSpPr>
        <p:spPr/>
        <p:txBody>
          <a:bodyPr/>
          <a:lstStyle/>
          <a:p>
            <a:fld id="{8FCEF251-5403-4CB6-9E10-097DE2513409}" type="datetimeFigureOut">
              <a:rPr lang="es-AR" smtClean="0"/>
              <a:t>29/8/25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1358214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FCEF251-5403-4CB6-9E10-097DE2513409}" type="datetimeFigureOut">
              <a:rPr lang="es-AR" smtClean="0"/>
              <a:t>29/8/25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336859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FCEF251-5403-4CB6-9E10-097DE2513409}" type="datetimeFigureOut">
              <a:rPr lang="es-AR" smtClean="0"/>
              <a:t>29/8/25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187927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FCEF251-5403-4CB6-9E10-097DE2513409}" type="datetimeFigureOut">
              <a:rPr lang="es-AR" smtClean="0"/>
              <a:t>29/8/25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E18EACE-FFA5-4B8C-8D00-260BD5D6D856}" type="slidenum">
              <a:rPr lang="es-AR" smtClean="0"/>
              <a:t>‹Nº›</a:t>
            </a:fld>
            <a:endParaRPr lang="es-AR"/>
          </a:p>
        </p:txBody>
      </p:sp>
    </p:spTree>
    <p:extLst>
      <p:ext uri="{BB962C8B-B14F-4D97-AF65-F5344CB8AC3E}">
        <p14:creationId xmlns:p14="http://schemas.microsoft.com/office/powerpoint/2010/main" val="301732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EF251-5403-4CB6-9E10-097DE2513409}" type="datetimeFigureOut">
              <a:rPr lang="es-AR" smtClean="0"/>
              <a:t>29/8/25</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8EACE-FFA5-4B8C-8D00-260BD5D6D856}" type="slidenum">
              <a:rPr lang="es-AR" smtClean="0"/>
              <a:t>‹Nº›</a:t>
            </a:fld>
            <a:endParaRPr lang="es-AR"/>
          </a:p>
        </p:txBody>
      </p:sp>
    </p:spTree>
    <p:extLst>
      <p:ext uri="{BB962C8B-B14F-4D97-AF65-F5344CB8AC3E}">
        <p14:creationId xmlns:p14="http://schemas.microsoft.com/office/powerpoint/2010/main" val="248254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153.png"/></Relationships>
</file>

<file path=ppt/slides/_rels/slide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5" Type="http://schemas.openxmlformats.org/officeDocument/2006/relationships/image" Target="../media/image182.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 Id="rId5" Type="http://schemas.openxmlformats.org/officeDocument/2006/relationships/image" Target="../media/image196.png"/><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5" Type="http://schemas.openxmlformats.org/officeDocument/2006/relationships/image" Target="../media/image204.png"/><Relationship Id="rId4" Type="http://schemas.openxmlformats.org/officeDocument/2006/relationships/image" Target="../media/image203.png"/></Relationships>
</file>

<file path=ppt/slides/_rels/slide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2" name="08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0693" y="1321806"/>
            <a:ext cx="8821350" cy="4962009"/>
          </a:xfrm>
          <a:prstGeom prst="rect">
            <a:avLst/>
          </a:prstGeom>
        </p:spPr>
      </p:pic>
      <p:sp>
        <p:nvSpPr>
          <p:cNvPr id="10" name="Rectángulo 9"/>
          <p:cNvSpPr/>
          <p:nvPr/>
        </p:nvSpPr>
        <p:spPr>
          <a:xfrm>
            <a:off x="3434882" y="816823"/>
            <a:ext cx="4694555" cy="369332"/>
          </a:xfrm>
          <a:prstGeom prst="rect">
            <a:avLst/>
          </a:prstGeom>
        </p:spPr>
        <p:txBody>
          <a:bodyPr wrap="none">
            <a:spAutoFit/>
          </a:bodyPr>
          <a:lstStyle/>
          <a:p>
            <a:r>
              <a:rPr lang="es-ES" b="1" dirty="0" smtClean="0">
                <a:latin typeface="Times New Roman" panose="02020603050405020304" pitchFamily="18" charset="0"/>
                <a:cs typeface="Times New Roman" panose="02020603050405020304" pitchFamily="18" charset="0"/>
              </a:rPr>
              <a:t>Ecuación del calor (difusión, PDE parabólica)</a:t>
            </a:r>
            <a:endParaRPr lang="es-AR" b="1" dirty="0">
              <a:latin typeface="Times New Roman" panose="02020603050405020304" pitchFamily="18" charset="0"/>
              <a:cs typeface="Times New Roman" panose="02020603050405020304" pitchFamily="18" charset="0"/>
            </a:endParaRPr>
          </a:p>
        </p:txBody>
      </p:sp>
      <p:sp>
        <p:nvSpPr>
          <p:cNvPr id="11" name="CuadroTexto 10"/>
          <p:cNvSpPr txBox="1"/>
          <p:nvPr/>
        </p:nvSpPr>
        <p:spPr>
          <a:xfrm>
            <a:off x="2598120" y="416713"/>
            <a:ext cx="6534674" cy="400110"/>
          </a:xfrm>
          <a:prstGeom prst="rect">
            <a:avLst/>
          </a:prstGeom>
          <a:noFill/>
        </p:spPr>
        <p:txBody>
          <a:bodyPr wrap="none" rtlCol="0">
            <a:spAutoFit/>
          </a:bodyPr>
          <a:lstStyle/>
          <a:p>
            <a:r>
              <a:rPr lang="es-AR" sz="2000" dirty="0" smtClean="0">
                <a:latin typeface="Times New Roman" panose="02020603050405020304" pitchFamily="18" charset="0"/>
                <a:cs typeface="Times New Roman" panose="02020603050405020304" pitchFamily="18" charset="0"/>
              </a:rPr>
              <a:t>ECUACIONES DIFERENCIALES Y SUS APLICACIONES</a:t>
            </a:r>
            <a:endParaRPr lang="es-A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19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5" name="Imagen 4"/>
          <p:cNvPicPr>
            <a:picLocks noChangeAspect="1"/>
          </p:cNvPicPr>
          <p:nvPr/>
        </p:nvPicPr>
        <p:blipFill>
          <a:blip r:embed="rId2"/>
          <a:stretch>
            <a:fillRect/>
          </a:stretch>
        </p:blipFill>
        <p:spPr>
          <a:xfrm>
            <a:off x="1349069" y="1347496"/>
            <a:ext cx="9943816" cy="4489099"/>
          </a:xfrm>
          <a:prstGeom prst="rect">
            <a:avLst/>
          </a:prstGeom>
        </p:spPr>
      </p:pic>
    </p:spTree>
    <p:extLst>
      <p:ext uri="{BB962C8B-B14F-4D97-AF65-F5344CB8AC3E}">
        <p14:creationId xmlns:p14="http://schemas.microsoft.com/office/powerpoint/2010/main" val="272682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3" name="Imagen 2"/>
          <p:cNvPicPr>
            <a:picLocks noChangeAspect="1"/>
          </p:cNvPicPr>
          <p:nvPr/>
        </p:nvPicPr>
        <p:blipFill>
          <a:blip r:embed="rId2"/>
          <a:stretch>
            <a:fillRect/>
          </a:stretch>
        </p:blipFill>
        <p:spPr>
          <a:xfrm>
            <a:off x="1655417" y="1105448"/>
            <a:ext cx="9260544" cy="1691830"/>
          </a:xfrm>
          <a:prstGeom prst="rect">
            <a:avLst/>
          </a:prstGeom>
        </p:spPr>
      </p:pic>
      <p:pic>
        <p:nvPicPr>
          <p:cNvPr id="5" name="Imagen 4"/>
          <p:cNvPicPr>
            <a:picLocks noChangeAspect="1"/>
          </p:cNvPicPr>
          <p:nvPr/>
        </p:nvPicPr>
        <p:blipFill>
          <a:blip r:embed="rId3"/>
          <a:stretch>
            <a:fillRect/>
          </a:stretch>
        </p:blipFill>
        <p:spPr>
          <a:xfrm>
            <a:off x="1530775" y="2703272"/>
            <a:ext cx="9706764" cy="3920614"/>
          </a:xfrm>
          <a:prstGeom prst="rect">
            <a:avLst/>
          </a:prstGeom>
        </p:spPr>
      </p:pic>
    </p:spTree>
    <p:extLst>
      <p:ext uri="{BB962C8B-B14F-4D97-AF65-F5344CB8AC3E}">
        <p14:creationId xmlns:p14="http://schemas.microsoft.com/office/powerpoint/2010/main" val="3894105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3" name="Imagen 2"/>
          <p:cNvPicPr>
            <a:picLocks noChangeAspect="1"/>
          </p:cNvPicPr>
          <p:nvPr/>
        </p:nvPicPr>
        <p:blipFill>
          <a:blip r:embed="rId2"/>
          <a:stretch>
            <a:fillRect/>
          </a:stretch>
        </p:blipFill>
        <p:spPr>
          <a:xfrm>
            <a:off x="1617787" y="1074269"/>
            <a:ext cx="9335803" cy="5534797"/>
          </a:xfrm>
          <a:prstGeom prst="rect">
            <a:avLst/>
          </a:prstGeom>
        </p:spPr>
      </p:pic>
    </p:spTree>
    <p:extLst>
      <p:ext uri="{BB962C8B-B14F-4D97-AF65-F5344CB8AC3E}">
        <p14:creationId xmlns:p14="http://schemas.microsoft.com/office/powerpoint/2010/main" val="2829057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3" name="Imagen 2"/>
          <p:cNvPicPr>
            <a:picLocks noChangeAspect="1"/>
          </p:cNvPicPr>
          <p:nvPr/>
        </p:nvPicPr>
        <p:blipFill>
          <a:blip r:embed="rId2"/>
          <a:stretch>
            <a:fillRect/>
          </a:stretch>
        </p:blipFill>
        <p:spPr>
          <a:xfrm>
            <a:off x="1519460" y="1246735"/>
            <a:ext cx="9609959" cy="4891418"/>
          </a:xfrm>
          <a:prstGeom prst="rect">
            <a:avLst/>
          </a:prstGeom>
        </p:spPr>
      </p:pic>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Tree>
    <p:extLst>
      <p:ext uri="{BB962C8B-B14F-4D97-AF65-F5344CB8AC3E}">
        <p14:creationId xmlns:p14="http://schemas.microsoft.com/office/powerpoint/2010/main" val="3604564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3" name="Imagen 2"/>
          <p:cNvPicPr>
            <a:picLocks noChangeAspect="1"/>
          </p:cNvPicPr>
          <p:nvPr/>
        </p:nvPicPr>
        <p:blipFill>
          <a:blip r:embed="rId2"/>
          <a:stretch>
            <a:fillRect/>
          </a:stretch>
        </p:blipFill>
        <p:spPr>
          <a:xfrm>
            <a:off x="1086266" y="1756004"/>
            <a:ext cx="10398845" cy="4387175"/>
          </a:xfrm>
          <a:prstGeom prst="rect">
            <a:avLst/>
          </a:prstGeom>
        </p:spPr>
      </p:pic>
      <p:sp>
        <p:nvSpPr>
          <p:cNvPr id="5" name="CuadroTexto 4"/>
          <p:cNvSpPr txBox="1"/>
          <p:nvPr/>
        </p:nvSpPr>
        <p:spPr>
          <a:xfrm>
            <a:off x="1762633" y="6252811"/>
            <a:ext cx="6900159" cy="369332"/>
          </a:xfrm>
          <a:prstGeom prst="rect">
            <a:avLst/>
          </a:prstGeom>
          <a:noFill/>
        </p:spPr>
        <p:txBody>
          <a:bodyPr wrap="none" rtlCol="0">
            <a:spAutoFit/>
          </a:bodyPr>
          <a:lstStyle/>
          <a:p>
            <a:r>
              <a:rPr lang="es-AR" dirty="0" smtClean="0">
                <a:latin typeface="+mj-lt"/>
              </a:rPr>
              <a:t>¿Como se armó el sistema de ecuaciones para obtener los coeficientes?</a:t>
            </a:r>
            <a:endParaRPr lang="es-AR" dirty="0">
              <a:latin typeface="+mj-lt"/>
            </a:endParaRPr>
          </a:p>
        </p:txBody>
      </p:sp>
      <p:sp>
        <p:nvSpPr>
          <p:cNvPr id="6" name="CuadroTexto 5"/>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
        <p:nvSpPr>
          <p:cNvPr id="7" name="CuadroTexto 6"/>
          <p:cNvSpPr txBox="1"/>
          <p:nvPr/>
        </p:nvSpPr>
        <p:spPr>
          <a:xfrm>
            <a:off x="1566154" y="1121872"/>
            <a:ext cx="9651488" cy="646331"/>
          </a:xfrm>
          <a:prstGeom prst="rect">
            <a:avLst/>
          </a:prstGeom>
          <a:noFill/>
        </p:spPr>
        <p:txBody>
          <a:bodyPr wrap="square" rtlCol="0">
            <a:spAutoFit/>
          </a:bodyPr>
          <a:lstStyle/>
          <a:p>
            <a:r>
              <a:rPr lang="es-AR" b="1" dirty="0" smtClean="0">
                <a:latin typeface="+mj-lt"/>
              </a:rPr>
              <a:t>Como ejemplo vamos a calcular el stencil de la derivada tercera: (puede ser un problema de examen)</a:t>
            </a:r>
          </a:p>
          <a:p>
            <a:r>
              <a:rPr lang="es-AR" b="1" dirty="0" smtClean="0">
                <a:latin typeface="+mj-lt"/>
              </a:rPr>
              <a:t>Este ejemplo esta en el apunte.</a:t>
            </a:r>
            <a:endParaRPr lang="es-AR" b="1" dirty="0">
              <a:latin typeface="+mj-lt"/>
            </a:endParaRPr>
          </a:p>
        </p:txBody>
      </p:sp>
    </p:spTree>
    <p:extLst>
      <p:ext uri="{BB962C8B-B14F-4D97-AF65-F5344CB8AC3E}">
        <p14:creationId xmlns:p14="http://schemas.microsoft.com/office/powerpoint/2010/main" val="972896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3" name="Imagen 2"/>
          <p:cNvPicPr>
            <a:picLocks noChangeAspect="1"/>
          </p:cNvPicPr>
          <p:nvPr/>
        </p:nvPicPr>
        <p:blipFill>
          <a:blip r:embed="rId2"/>
          <a:stretch>
            <a:fillRect/>
          </a:stretch>
        </p:blipFill>
        <p:spPr>
          <a:xfrm>
            <a:off x="1891862" y="1074269"/>
            <a:ext cx="8484532" cy="5505471"/>
          </a:xfrm>
          <a:prstGeom prst="rect">
            <a:avLst/>
          </a:prstGeom>
        </p:spPr>
      </p:pic>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Tree>
    <p:extLst>
      <p:ext uri="{BB962C8B-B14F-4D97-AF65-F5344CB8AC3E}">
        <p14:creationId xmlns:p14="http://schemas.microsoft.com/office/powerpoint/2010/main" val="34923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
        <p:nvSpPr>
          <p:cNvPr id="4" name="CuadroTexto 3"/>
          <p:cNvSpPr txBox="1"/>
          <p:nvPr/>
        </p:nvSpPr>
        <p:spPr>
          <a:xfrm>
            <a:off x="1309040" y="1187669"/>
            <a:ext cx="5151347" cy="369332"/>
          </a:xfrm>
          <a:prstGeom prst="rect">
            <a:avLst/>
          </a:prstGeom>
          <a:noFill/>
        </p:spPr>
        <p:txBody>
          <a:bodyPr wrap="none" rtlCol="0">
            <a:spAutoFit/>
          </a:bodyPr>
          <a:lstStyle/>
          <a:p>
            <a:r>
              <a:rPr lang="es-AR" b="1" dirty="0" smtClean="0">
                <a:latin typeface="+mj-lt"/>
              </a:rPr>
              <a:t>Algunos conceptos a tener en cuenta para el coloquio</a:t>
            </a:r>
            <a:endParaRPr lang="es-AR" b="1" dirty="0">
              <a:latin typeface="+mj-lt"/>
            </a:endParaRPr>
          </a:p>
        </p:txBody>
      </p:sp>
      <p:sp>
        <p:nvSpPr>
          <p:cNvPr id="6" name="Rectángulo 5"/>
          <p:cNvSpPr/>
          <p:nvPr/>
        </p:nvSpPr>
        <p:spPr>
          <a:xfrm>
            <a:off x="1309040" y="1557001"/>
            <a:ext cx="9953297" cy="1200329"/>
          </a:xfrm>
          <a:prstGeom prst="rect">
            <a:avLst/>
          </a:prstGeom>
        </p:spPr>
        <p:txBody>
          <a:bodyPr wrap="square">
            <a:spAutoFit/>
          </a:bodyPr>
          <a:lstStyle/>
          <a:p>
            <a:pPr algn="just"/>
            <a:r>
              <a:rPr lang="es-ES" b="1" dirty="0" smtClean="0">
                <a:latin typeface="+mj-lt"/>
              </a:rPr>
              <a:t>Cuando se discretiza una derivada utilizando series de Taylor para diferencias finitas, la suma de los coeficientes de cada término no necesariamente tiene que dar cero en todos los casos. Sin embargo, en muchos esquemas de diferencias finitas, la condición de que la suma de los coeficientes sea cero es importante y se relaciona con la conservación de la precisión y la eliminación de términos de error.</a:t>
            </a:r>
            <a:endParaRPr lang="es-AR" b="1" dirty="0">
              <a:latin typeface="+mj-lt"/>
            </a:endParaRPr>
          </a:p>
        </p:txBody>
      </p:sp>
      <mc:AlternateContent xmlns:mc="http://schemas.openxmlformats.org/markup-compatibility/2006" xmlns:a14="http://schemas.microsoft.com/office/drawing/2010/main">
        <mc:Choice Requires="a14">
          <p:sp>
            <p:nvSpPr>
              <p:cNvPr id="7" name="Rectángulo 6"/>
              <p:cNvSpPr/>
              <p:nvPr/>
            </p:nvSpPr>
            <p:spPr>
              <a:xfrm>
                <a:off x="1309040" y="2831520"/>
                <a:ext cx="9953297" cy="3816429"/>
              </a:xfrm>
              <a:prstGeom prst="rect">
                <a:avLst/>
              </a:prstGeom>
            </p:spPr>
            <p:txBody>
              <a:bodyPr wrap="square">
                <a:spAutoFit/>
              </a:bodyPr>
              <a:lstStyle/>
              <a:p>
                <a:r>
                  <a:rPr lang="es-ES" b="1" dirty="0" smtClean="0"/>
                  <a:t>Derivada de Primer Orden</a:t>
                </a:r>
              </a:p>
              <a:p>
                <a:pPr algn="just"/>
                <a:r>
                  <a:rPr lang="es-ES" dirty="0" smtClean="0">
                    <a:latin typeface="+mj-lt"/>
                  </a:rPr>
                  <a:t>Consideremos una aproximación a la derivada primera de una función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en el punto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sub>
                    </m:sSub>
                  </m:oMath>
                </a14:m>
                <a:r>
                  <a:rPr lang="es-ES" dirty="0" smtClean="0">
                    <a:latin typeface="+mj-lt"/>
                  </a:rPr>
                  <a:t>. Una aproximación central de la derivada primera utilizando diferencias finitas es:</a:t>
                </a:r>
              </a:p>
              <a:p>
                <a:pPr algn="just"/>
                <a:endParaRPr lang="es-ES" dirty="0">
                  <a:latin typeface="+mj-lt"/>
                </a:endParaRPr>
              </a:p>
              <a:p>
                <a:pPr algn="just"/>
                <a:endParaRPr lang="es-ES" dirty="0" smtClean="0">
                  <a:latin typeface="+mj-lt"/>
                </a:endParaRPr>
              </a:p>
              <a:p>
                <a:pPr algn="just"/>
                <a:endParaRPr lang="es-ES" dirty="0">
                  <a:latin typeface="+mj-lt"/>
                </a:endParaRPr>
              </a:p>
              <a:p>
                <a:r>
                  <a:rPr lang="es-AR" dirty="0" smtClean="0">
                    <a:latin typeface="+mj-lt"/>
                  </a:rPr>
                  <a:t>Aquí, los coeficientes de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r>
                          <a:rPr lang="es-AR" b="0" i="1" smtClean="0">
                            <a:latin typeface="Cambria Math" panose="02040503050406030204" pitchFamily="18" charset="0"/>
                          </a:rPr>
                          <m:t>+1</m:t>
                        </m:r>
                      </m:sub>
                    </m:sSub>
                  </m:oMath>
                </a14:m>
                <a:r>
                  <a:rPr lang="es-AR" dirty="0" smtClean="0">
                    <a:latin typeface="+mj-lt"/>
                  </a:rPr>
                  <a:t>) y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r>
                          <a:rPr lang="es-AR" b="0" i="1" smtClean="0">
                            <a:latin typeface="Cambria Math" panose="02040503050406030204" pitchFamily="18" charset="0"/>
                          </a:rPr>
                          <m:t>−1</m:t>
                        </m:r>
                      </m:sub>
                    </m:sSub>
                  </m:oMath>
                </a14:m>
                <a:r>
                  <a:rPr lang="es-AR" dirty="0" smtClean="0">
                    <a:latin typeface="+mj-lt"/>
                  </a:rPr>
                  <a:t>) son </a:t>
                </a:r>
                <a14:m>
                  <m:oMath xmlns:m="http://schemas.openxmlformats.org/officeDocument/2006/math">
                    <m:r>
                      <a:rPr lang="es-AR" b="0" i="1" smtClean="0">
                        <a:latin typeface="Cambria Math" panose="02040503050406030204" pitchFamily="18" charset="0"/>
                      </a:rPr>
                      <m:t>+</m:t>
                    </m:r>
                    <m:f>
                      <m:fPr>
                        <m:ctrlPr>
                          <a:rPr lang="es-AR" b="0" i="1" smtClean="0">
                            <a:latin typeface="Cambria Math" panose="02040503050406030204" pitchFamily="18" charset="0"/>
                          </a:rPr>
                        </m:ctrlPr>
                      </m:fPr>
                      <m:num>
                        <m:r>
                          <a:rPr lang="es-AR" b="0" i="1" smtClean="0">
                            <a:latin typeface="Cambria Math" panose="02040503050406030204" pitchFamily="18" charset="0"/>
                          </a:rPr>
                          <m:t>1</m:t>
                        </m:r>
                      </m:num>
                      <m:den>
                        <m:r>
                          <a:rPr lang="es-AR" b="0" i="1" smtClean="0">
                            <a:latin typeface="Cambria Math" panose="02040503050406030204" pitchFamily="18" charset="0"/>
                          </a:rPr>
                          <m:t>2</m:t>
                        </m:r>
                        <m:r>
                          <a:rPr lang="es-AR" b="0" i="1" smtClean="0">
                            <a:latin typeface="Cambria Math" panose="02040503050406030204" pitchFamily="18" charset="0"/>
                          </a:rPr>
                          <m:t>h</m:t>
                        </m:r>
                      </m:den>
                    </m:f>
                  </m:oMath>
                </a14:m>
                <a:r>
                  <a:rPr lang="es-AR" dirty="0" smtClean="0">
                    <a:latin typeface="+mj-lt"/>
                  </a:rPr>
                  <a:t> y​, </a:t>
                </a:r>
                <a14:m>
                  <m:oMath xmlns:m="http://schemas.openxmlformats.org/officeDocument/2006/math">
                    <m:r>
                      <a:rPr lang="es-AR" i="1">
                        <a:latin typeface="Cambria Math" panose="02040503050406030204" pitchFamily="18" charset="0"/>
                      </a:rPr>
                      <m:t>−</m:t>
                    </m:r>
                    <m:f>
                      <m:fPr>
                        <m:ctrlPr>
                          <a:rPr lang="es-AR" b="0" i="1" smtClean="0">
                            <a:latin typeface="Cambria Math" panose="02040503050406030204" pitchFamily="18" charset="0"/>
                          </a:rPr>
                        </m:ctrlPr>
                      </m:fPr>
                      <m:num>
                        <m:r>
                          <a:rPr lang="es-AR" b="0" i="1" smtClean="0">
                            <a:latin typeface="Cambria Math" panose="02040503050406030204" pitchFamily="18" charset="0"/>
                          </a:rPr>
                          <m:t>1</m:t>
                        </m:r>
                      </m:num>
                      <m:den>
                        <m:r>
                          <a:rPr lang="es-AR" b="0" i="1" smtClean="0">
                            <a:latin typeface="Cambria Math" panose="02040503050406030204" pitchFamily="18" charset="0"/>
                          </a:rPr>
                          <m:t>2</m:t>
                        </m:r>
                        <m:r>
                          <a:rPr lang="es-AR" b="0" i="1" smtClean="0">
                            <a:latin typeface="Cambria Math" panose="02040503050406030204" pitchFamily="18" charset="0"/>
                          </a:rPr>
                          <m:t>h</m:t>
                        </m:r>
                      </m:den>
                    </m:f>
                  </m:oMath>
                </a14:m>
                <a:r>
                  <a:rPr lang="es-AR" dirty="0" smtClean="0">
                    <a:latin typeface="+mj-lt"/>
                  </a:rPr>
                  <a:t>respectivamente. La suma de estos coeficientes es:</a:t>
                </a:r>
              </a:p>
              <a:p>
                <a:endParaRPr lang="es-ES" dirty="0" smtClean="0">
                  <a:latin typeface="+mj-lt"/>
                </a:endParaRPr>
              </a:p>
              <a:p>
                <a:pPr algn="just"/>
                <a:endParaRPr lang="es-ES" dirty="0">
                  <a:latin typeface="+mj-lt"/>
                </a:endParaRPr>
              </a:p>
              <a:p>
                <a:pPr algn="just"/>
                <a:r>
                  <a:rPr lang="es-ES" b="1" dirty="0">
                    <a:latin typeface="+mj-lt"/>
                  </a:rPr>
                  <a:t>Esta condición de suma cero asegura que los términos lineales en la expansión de Taylor se cancelen, lo que es esencial para que la fórmula sea una aproximación de la derivada de primer orden y no contenga un término constante incorrecto.</a:t>
                </a:r>
              </a:p>
            </p:txBody>
          </p:sp>
        </mc:Choice>
        <mc:Fallback xmlns="">
          <p:sp>
            <p:nvSpPr>
              <p:cNvPr id="7" name="Rectángulo 6"/>
              <p:cNvSpPr>
                <a:spLocks noRot="1" noChangeAspect="1" noMove="1" noResize="1" noEditPoints="1" noAdjustHandles="1" noChangeArrowheads="1" noChangeShapeType="1" noTextEdit="1"/>
              </p:cNvSpPr>
              <p:nvPr/>
            </p:nvSpPr>
            <p:spPr>
              <a:xfrm>
                <a:off x="1309040" y="2831520"/>
                <a:ext cx="9953297" cy="3816429"/>
              </a:xfrm>
              <a:prstGeom prst="rect">
                <a:avLst/>
              </a:prstGeom>
              <a:blipFill>
                <a:blip r:embed="rId2"/>
                <a:stretch>
                  <a:fillRect l="-551" t="-797" r="-551" b="-1435"/>
                </a:stretch>
              </a:blipFill>
            </p:spPr>
            <p:txBody>
              <a:bodyPr/>
              <a:lstStyle/>
              <a:p>
                <a:r>
                  <a:rPr lang="es-AR">
                    <a:noFill/>
                  </a:rPr>
                  <a:t> </a:t>
                </a:r>
              </a:p>
            </p:txBody>
          </p:sp>
        </mc:Fallback>
      </mc:AlternateContent>
      <p:pic>
        <p:nvPicPr>
          <p:cNvPr id="8" name="Imagen 7"/>
          <p:cNvPicPr>
            <a:picLocks noChangeAspect="1"/>
          </p:cNvPicPr>
          <p:nvPr/>
        </p:nvPicPr>
        <p:blipFill>
          <a:blip r:embed="rId3"/>
          <a:stretch>
            <a:fillRect/>
          </a:stretch>
        </p:blipFill>
        <p:spPr>
          <a:xfrm>
            <a:off x="4251936" y="3751670"/>
            <a:ext cx="2936793" cy="817569"/>
          </a:xfrm>
          <a:prstGeom prst="rect">
            <a:avLst/>
          </a:prstGeom>
        </p:spPr>
      </p:pic>
      <p:pic>
        <p:nvPicPr>
          <p:cNvPr id="9" name="Imagen 8"/>
          <p:cNvPicPr>
            <a:picLocks noChangeAspect="1"/>
          </p:cNvPicPr>
          <p:nvPr/>
        </p:nvPicPr>
        <p:blipFill>
          <a:blip r:embed="rId4"/>
          <a:stretch>
            <a:fillRect/>
          </a:stretch>
        </p:blipFill>
        <p:spPr>
          <a:xfrm>
            <a:off x="4980660" y="5032579"/>
            <a:ext cx="1479344" cy="598033"/>
          </a:xfrm>
          <a:prstGeom prst="rect">
            <a:avLst/>
          </a:prstGeom>
        </p:spPr>
      </p:pic>
    </p:spTree>
    <p:extLst>
      <p:ext uri="{BB962C8B-B14F-4D97-AF65-F5344CB8AC3E}">
        <p14:creationId xmlns:p14="http://schemas.microsoft.com/office/powerpoint/2010/main" val="4192464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
        <p:nvSpPr>
          <p:cNvPr id="3" name="Rectángulo 2"/>
          <p:cNvSpPr/>
          <p:nvPr/>
        </p:nvSpPr>
        <p:spPr>
          <a:xfrm>
            <a:off x="1597571" y="1074269"/>
            <a:ext cx="9354207" cy="3970318"/>
          </a:xfrm>
          <a:prstGeom prst="rect">
            <a:avLst/>
          </a:prstGeom>
        </p:spPr>
        <p:txBody>
          <a:bodyPr wrap="square">
            <a:spAutoFit/>
          </a:bodyPr>
          <a:lstStyle/>
          <a:p>
            <a:r>
              <a:rPr lang="es-ES" b="1" dirty="0" smtClean="0">
                <a:latin typeface="+mj-lt"/>
              </a:rPr>
              <a:t>Derivada de Segundo Orden</a:t>
            </a:r>
          </a:p>
          <a:p>
            <a:r>
              <a:rPr lang="es-ES" dirty="0" smtClean="0">
                <a:latin typeface="+mj-lt"/>
              </a:rPr>
              <a:t>Para la derivada segunda, una aproximación común es:</a:t>
            </a:r>
          </a:p>
          <a:p>
            <a:endParaRPr lang="es-ES" dirty="0" smtClean="0">
              <a:latin typeface="+mj-lt"/>
            </a:endParaRPr>
          </a:p>
          <a:p>
            <a:r>
              <a:rPr lang="es-ES" dirty="0" smtClean="0">
                <a:latin typeface="+mj-lt"/>
              </a:rPr>
              <a:t>                                    </a:t>
            </a:r>
          </a:p>
          <a:p>
            <a:endParaRPr lang="es-ES" dirty="0">
              <a:latin typeface="+mj-lt"/>
            </a:endParaRPr>
          </a:p>
          <a:p>
            <a:pPr algn="just"/>
            <a:r>
              <a:rPr lang="es-ES" dirty="0" smtClean="0">
                <a:latin typeface="+mj-lt"/>
              </a:rPr>
              <a:t>Esto asegura que los términos lineales (correspondientes a la derivada primera) se cancelen, permitiendo que la fórmula sea una buena aproximación de la derivada segunda.</a:t>
            </a:r>
          </a:p>
          <a:p>
            <a:pPr algn="just"/>
            <a:r>
              <a:rPr lang="es-ES" b="1" dirty="0" smtClean="0">
                <a:latin typeface="+mj-lt"/>
              </a:rPr>
              <a:t>Importancia de la Suma de los Coeficientes</a:t>
            </a:r>
          </a:p>
          <a:p>
            <a:pPr algn="just"/>
            <a:r>
              <a:rPr lang="es-ES" dirty="0" smtClean="0">
                <a:latin typeface="+mj-lt"/>
              </a:rPr>
              <a:t>La suma cero de los coeficientes se relaciona con la consistencia del esquema y con la cancelación de errores en el orden adecuado. Esto es crucial para mantener la precisión de la aproximación y garantizar que la discretización represente correctamente la derivada que se desea aproximar.</a:t>
            </a:r>
          </a:p>
          <a:p>
            <a:pPr algn="just"/>
            <a:r>
              <a:rPr lang="es-ES" b="1" dirty="0" smtClean="0">
                <a:latin typeface="+mj-lt"/>
              </a:rPr>
              <a:t>Si la suma de los coeficientes no es cero, significa que hay un término constante que no debería estar presente, lo que introduce un sesgo en la aproximación y afecta la precisión del método.</a:t>
            </a:r>
          </a:p>
          <a:p>
            <a:pPr algn="just"/>
            <a:endParaRPr lang="es-ES" dirty="0">
              <a:latin typeface="+mj-lt"/>
            </a:endParaRPr>
          </a:p>
        </p:txBody>
      </p:sp>
      <p:pic>
        <p:nvPicPr>
          <p:cNvPr id="4" name="Imagen 3"/>
          <p:cNvPicPr>
            <a:picLocks noChangeAspect="1"/>
          </p:cNvPicPr>
          <p:nvPr/>
        </p:nvPicPr>
        <p:blipFill>
          <a:blip r:embed="rId2"/>
          <a:stretch>
            <a:fillRect/>
          </a:stretch>
        </p:blipFill>
        <p:spPr>
          <a:xfrm>
            <a:off x="7015421" y="1173933"/>
            <a:ext cx="3353268" cy="724001"/>
          </a:xfrm>
          <a:prstGeom prst="rect">
            <a:avLst/>
          </a:prstGeom>
        </p:spPr>
      </p:pic>
      <p:pic>
        <p:nvPicPr>
          <p:cNvPr id="6" name="Imagen 5"/>
          <p:cNvPicPr>
            <a:picLocks noChangeAspect="1"/>
          </p:cNvPicPr>
          <p:nvPr/>
        </p:nvPicPr>
        <p:blipFill>
          <a:blip r:embed="rId3"/>
          <a:stretch>
            <a:fillRect/>
          </a:stretch>
        </p:blipFill>
        <p:spPr>
          <a:xfrm>
            <a:off x="4331303" y="1787032"/>
            <a:ext cx="2101029" cy="690044"/>
          </a:xfrm>
          <a:prstGeom prst="rect">
            <a:avLst/>
          </a:prstGeom>
        </p:spPr>
      </p:pic>
      <p:sp>
        <p:nvSpPr>
          <p:cNvPr id="7" name="Rectángulo 6"/>
          <p:cNvSpPr/>
          <p:nvPr/>
        </p:nvSpPr>
        <p:spPr>
          <a:xfrm>
            <a:off x="1597571" y="4801556"/>
            <a:ext cx="9695488" cy="1846659"/>
          </a:xfrm>
          <a:prstGeom prst="rect">
            <a:avLst/>
          </a:prstGeom>
        </p:spPr>
        <p:txBody>
          <a:bodyPr wrap="square">
            <a:spAutoFit/>
          </a:bodyPr>
          <a:lstStyle/>
          <a:p>
            <a:r>
              <a:rPr lang="es-ES" sz="2400" b="1" dirty="0" smtClean="0"/>
              <a:t>Explicación Física:</a:t>
            </a:r>
          </a:p>
          <a:p>
            <a:r>
              <a:rPr lang="es-ES" b="1" dirty="0" smtClean="0">
                <a:latin typeface="+mj-lt"/>
              </a:rPr>
              <a:t>1. Conservación de Flujo o Cantidad de Movimiento</a:t>
            </a:r>
          </a:p>
          <a:p>
            <a:pPr algn="just"/>
            <a:r>
              <a:rPr lang="es-ES" dirty="0" smtClean="0">
                <a:latin typeface="+mj-lt"/>
              </a:rPr>
              <a:t>En muchos problemas físicos, la derivada de una cantidad está relacionada con el flujo de esa cantidad </a:t>
            </a:r>
          </a:p>
          <a:p>
            <a:pPr algn="just"/>
            <a:r>
              <a:rPr lang="es-ES" dirty="0" smtClean="0">
                <a:latin typeface="+mj-lt"/>
              </a:rPr>
              <a:t>a través de un punto o en un volumen. Por ejemplo, en la ecuación de continuidad en dinámica de fluidos,  la derivada espacial de la densidad o de la velocidad está relacionada con el flujo de masa o cantidad de movimiento.</a:t>
            </a:r>
            <a:endParaRPr lang="es-ES" dirty="0">
              <a:latin typeface="+mj-lt"/>
            </a:endParaRPr>
          </a:p>
        </p:txBody>
      </p:sp>
    </p:spTree>
    <p:extLst>
      <p:ext uri="{BB962C8B-B14F-4D97-AF65-F5344CB8AC3E}">
        <p14:creationId xmlns:p14="http://schemas.microsoft.com/office/powerpoint/2010/main" val="141459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mc:AlternateContent xmlns:mc="http://schemas.openxmlformats.org/markup-compatibility/2006" xmlns:a14="http://schemas.microsoft.com/office/drawing/2010/main">
        <mc:Choice Requires="a14">
          <p:sp>
            <p:nvSpPr>
              <p:cNvPr id="9" name="Rectángulo 8"/>
              <p:cNvSpPr/>
              <p:nvPr/>
            </p:nvSpPr>
            <p:spPr>
              <a:xfrm>
                <a:off x="1366344" y="1074269"/>
                <a:ext cx="10068911" cy="5355312"/>
              </a:xfrm>
              <a:prstGeom prst="rect">
                <a:avLst/>
              </a:prstGeom>
            </p:spPr>
            <p:txBody>
              <a:bodyPr wrap="square">
                <a:spAutoFit/>
              </a:bodyPr>
              <a:lstStyle/>
              <a:p>
                <a:pPr algn="just"/>
                <a:r>
                  <a:rPr lang="es-ES" dirty="0" smtClean="0">
                    <a:latin typeface="+mj-lt"/>
                  </a:rPr>
                  <a:t>Cuando se discretiza una derivada, </a:t>
                </a:r>
                <a:r>
                  <a:rPr lang="es-ES" b="1" dirty="0" smtClean="0">
                    <a:latin typeface="+mj-lt"/>
                  </a:rPr>
                  <a:t>por ejemplo</a:t>
                </a:r>
                <a:r>
                  <a:rPr lang="es-ES" dirty="0" smtClean="0">
                    <a:latin typeface="+mj-lt"/>
                  </a:rPr>
                  <a:t>, </a:t>
                </a:r>
                <a:r>
                  <a:rPr lang="es-ES" b="1" dirty="0" smtClean="0">
                    <a:latin typeface="+mj-lt"/>
                  </a:rPr>
                  <a:t>la derivada de la densidad </a:t>
                </a:r>
                <a:r>
                  <a:rPr lang="es-ES" dirty="0" smtClean="0">
                    <a:latin typeface="+mj-lt"/>
                  </a:rPr>
                  <a:t>respecto a la posición en una  ecuación de continuidad, estás esencialmente describiendo cómo la cantidad de densidad entra o sale  de un punto en el espacio. Si los coeficientes de las diferencias finitas no suman cero, implicaría que hay una ganancia o pérdida artificial de masa en el sistema, lo que violaría la conservación de masa (o de cualquier  otra cantidad conservada).</a:t>
                </a:r>
              </a:p>
              <a:p>
                <a:r>
                  <a:rPr lang="es-ES" b="1" dirty="0" smtClean="0">
                    <a:latin typeface="+mj-lt"/>
                  </a:rPr>
                  <a:t>2. Simetría y Neutralidad</a:t>
                </a:r>
              </a:p>
              <a:p>
                <a:pPr algn="just"/>
                <a:r>
                  <a:rPr lang="es-ES" dirty="0" smtClean="0">
                    <a:latin typeface="+mj-lt"/>
                  </a:rPr>
                  <a:t>En un sistema físico, la falta de sesgo es fundamental. Para la derivada de primer orden, por ejemplo, la simetría en la aproximación central garantiza que no haya un sesgo hacia la derecha o hacia la izquierda. Si la suma de los coeficientes no fuera cero, eso podría introducir un "falso" gradiente que no existe físicamente, lo que alteraría los resultados de la simulación.</a:t>
                </a:r>
              </a:p>
              <a:p>
                <a:pPr algn="just"/>
                <a:r>
                  <a:rPr lang="es-ES" dirty="0" smtClean="0">
                    <a:latin typeface="+mj-lt"/>
                  </a:rPr>
                  <a:t>En la derivada de segundo orden, que típicamente se relaciona con la difusión o aceleración en muchos modelos físicos, la neutralidad de la suma de los coeficientes asegura que no se introduzca una fuente o sumidero artificial en la cantidad que se está calculando.</a:t>
                </a:r>
              </a:p>
              <a:p>
                <a:pPr algn="just"/>
                <a:r>
                  <a:rPr lang="es-ES" b="1" dirty="0" smtClean="0">
                    <a:latin typeface="+mj-lt"/>
                  </a:rPr>
                  <a:t>3. Interpretación de la Derivada como Flujo</a:t>
                </a:r>
              </a:p>
              <a:p>
                <a:pPr algn="just"/>
                <a:r>
                  <a:rPr lang="es-ES" dirty="0" smtClean="0">
                    <a:latin typeface="+mj-lt"/>
                  </a:rPr>
                  <a:t>Consideremos la derivada primera de una función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que en física podría representar la velocidad o el flujo de una cantidad. Cuando discretizamos usando diferencias finitas, estamos evaluando cómo esta cantidad varía entre puntos en un espacio discreto. Si sumamos los coeficientes de la aproximación de la derivada y no obtenemos cero, en un sentido físico, esto implica que hay una creación o destrucción artificial de flujo en el sistema.</a:t>
                </a:r>
              </a:p>
            </p:txBody>
          </p:sp>
        </mc:Choice>
        <mc:Fallback xmlns="">
          <p:sp>
            <p:nvSpPr>
              <p:cNvPr id="9" name="Rectángulo 8"/>
              <p:cNvSpPr>
                <a:spLocks noRot="1" noChangeAspect="1" noMove="1" noResize="1" noEditPoints="1" noAdjustHandles="1" noChangeArrowheads="1" noChangeShapeType="1" noTextEdit="1"/>
              </p:cNvSpPr>
              <p:nvPr/>
            </p:nvSpPr>
            <p:spPr>
              <a:xfrm>
                <a:off x="1366344" y="1074269"/>
                <a:ext cx="10068911" cy="5355312"/>
              </a:xfrm>
              <a:prstGeom prst="rect">
                <a:avLst/>
              </a:prstGeom>
              <a:blipFill>
                <a:blip r:embed="rId2"/>
                <a:stretch>
                  <a:fillRect l="-484" t="-569" r="-545" b="-796"/>
                </a:stretch>
              </a:blipFill>
            </p:spPr>
            <p:txBody>
              <a:bodyPr/>
              <a:lstStyle/>
              <a:p>
                <a:r>
                  <a:rPr lang="es-AR">
                    <a:noFill/>
                  </a:rPr>
                  <a:t> </a:t>
                </a:r>
              </a:p>
            </p:txBody>
          </p:sp>
        </mc:Fallback>
      </mc:AlternateContent>
    </p:spTree>
    <p:extLst>
      <p:ext uri="{BB962C8B-B14F-4D97-AF65-F5344CB8AC3E}">
        <p14:creationId xmlns:p14="http://schemas.microsoft.com/office/powerpoint/2010/main" val="1422024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
        <p:nvSpPr>
          <p:cNvPr id="3" name="Rectángulo 2"/>
          <p:cNvSpPr/>
          <p:nvPr/>
        </p:nvSpPr>
        <p:spPr>
          <a:xfrm>
            <a:off x="860616" y="1195828"/>
            <a:ext cx="10531365" cy="4247317"/>
          </a:xfrm>
          <a:prstGeom prst="rect">
            <a:avLst/>
          </a:prstGeom>
        </p:spPr>
        <p:txBody>
          <a:bodyPr wrap="square">
            <a:spAutoFit/>
          </a:bodyPr>
          <a:lstStyle/>
          <a:p>
            <a:pPr algn="just"/>
            <a:r>
              <a:rPr lang="es-ES" dirty="0" smtClean="0">
                <a:latin typeface="+mj-lt"/>
              </a:rPr>
              <a:t>Por ejemplo, si modelamos la difusión de calor (donde la derivada segunda del campo de temperatura representa cómo se distribuye el calor), </a:t>
            </a:r>
            <a:r>
              <a:rPr lang="es-ES" b="1" dirty="0" smtClean="0">
                <a:latin typeface="+mj-lt"/>
              </a:rPr>
              <a:t>una suma no cero de los coeficientes </a:t>
            </a:r>
            <a:r>
              <a:rPr lang="es-ES" dirty="0" smtClean="0">
                <a:latin typeface="+mj-lt"/>
              </a:rPr>
              <a:t>podría introducir artificialmente una fuente o sumidero de calor, lo que físicamente no tiene sentido y comprometería la validez del modelo.</a:t>
            </a:r>
          </a:p>
          <a:p>
            <a:pPr algn="just"/>
            <a:endParaRPr lang="es-ES" dirty="0" smtClean="0">
              <a:latin typeface="+mj-lt"/>
            </a:endParaRPr>
          </a:p>
          <a:p>
            <a:pPr algn="just"/>
            <a:r>
              <a:rPr lang="es-ES" b="1" dirty="0" smtClean="0">
                <a:latin typeface="+mj-lt"/>
              </a:rPr>
              <a:t>4. Efecto de Bordes y Condiciones de Contorno</a:t>
            </a:r>
          </a:p>
          <a:p>
            <a:pPr algn="just"/>
            <a:r>
              <a:rPr lang="es-ES" dirty="0" smtClean="0">
                <a:latin typeface="+mj-lt"/>
              </a:rPr>
              <a:t>En algunos esquemas de diferencias finitas, especialmente cerca de los bordes de un dominio, la condición de suma cero de los coeficientes también está vinculada a la correcta aplicación de las condiciones de contorno. Una suma no cero podría implicar que el flujo o la cantidad conservada no se comporta correctamente en los bordes, introduciendo elementos en la simulación que no reflejan la realidad física.</a:t>
            </a:r>
          </a:p>
          <a:p>
            <a:pPr algn="just"/>
            <a:endParaRPr lang="es-ES" dirty="0" smtClean="0">
              <a:latin typeface="+mj-lt"/>
            </a:endParaRPr>
          </a:p>
          <a:p>
            <a:pPr algn="just"/>
            <a:r>
              <a:rPr lang="es-ES" b="1" dirty="0" smtClean="0">
                <a:latin typeface="+mj-lt"/>
              </a:rPr>
              <a:t>Resumen</a:t>
            </a:r>
          </a:p>
          <a:p>
            <a:pPr algn="just"/>
            <a:r>
              <a:rPr lang="es-ES" dirty="0" smtClean="0">
                <a:latin typeface="+mj-lt"/>
              </a:rPr>
              <a:t>La suma cero de los coeficientes en las discretizaciones por diferencias finitas está ligada a la conservación de propiedades físicas fundamentales, como la conservación de la masa, energía o cantidad de movimiento, y asegura que la discretización no introduzca fuentes, sumideros o sesgos artificiales en el modelo físico. Esto es crucial para obtener resultados precisos y físicamente consistentes en simulaciones numéricas.</a:t>
            </a:r>
            <a:endParaRPr lang="es-ES" dirty="0">
              <a:latin typeface="+mj-lt"/>
            </a:endParaRPr>
          </a:p>
        </p:txBody>
      </p:sp>
    </p:spTree>
    <p:extLst>
      <p:ext uri="{BB962C8B-B14F-4D97-AF65-F5344CB8AC3E}">
        <p14:creationId xmlns:p14="http://schemas.microsoft.com/office/powerpoint/2010/main" val="404545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p:sp>
        <p:nvSpPr>
          <p:cNvPr id="6" name="Rectángulo 5"/>
          <p:cNvSpPr/>
          <p:nvPr/>
        </p:nvSpPr>
        <p:spPr>
          <a:xfrm>
            <a:off x="1433209" y="1240357"/>
            <a:ext cx="10016246" cy="2585323"/>
          </a:xfrm>
          <a:prstGeom prst="rect">
            <a:avLst/>
          </a:prstGeom>
        </p:spPr>
        <p:txBody>
          <a:bodyPr wrap="square">
            <a:spAutoFit/>
          </a:bodyPr>
          <a:lstStyle/>
          <a:p>
            <a:pPr algn="just"/>
            <a:r>
              <a:rPr lang="es-ES" dirty="0" smtClean="0"/>
              <a:t>El método de diferencias Finitas está basado en aproximaciones que permiten reemplazar ecuaciones diferenciales por ecuaciones de diferencia. Estas aproximaciones de Diferencias Finitas son de forma algebraica; relacionan el valor de la variable dependiente, en un punto dentro de la región de solución, con sus valores en algunos puntos vecinos. En base a esto, la solución por Diferencias Finitas básicamente involucra 3 pasos:</a:t>
            </a:r>
          </a:p>
          <a:p>
            <a:pPr algn="just"/>
            <a:endParaRPr lang="es-ES" dirty="0"/>
          </a:p>
          <a:p>
            <a:pPr marL="285750" indent="-285750" algn="just">
              <a:buFont typeface="Arial" panose="020B0604020202020204" pitchFamily="34" charset="0"/>
              <a:buChar char="•"/>
            </a:pPr>
            <a:r>
              <a:rPr lang="es-ES" b="1" dirty="0" smtClean="0"/>
              <a:t>Discretización.</a:t>
            </a:r>
          </a:p>
          <a:p>
            <a:pPr marL="285750" indent="-285750" algn="just">
              <a:buFont typeface="Arial" panose="020B0604020202020204" pitchFamily="34" charset="0"/>
              <a:buChar char="•"/>
            </a:pPr>
            <a:r>
              <a:rPr lang="es-ES" b="1" dirty="0" smtClean="0"/>
              <a:t>Aproximación de la Ecuación Diferencial. </a:t>
            </a:r>
            <a:endParaRPr lang="es-ES" b="1" dirty="0"/>
          </a:p>
          <a:p>
            <a:pPr marL="285750" indent="-285750" algn="just">
              <a:buFont typeface="Arial" panose="020B0604020202020204" pitchFamily="34" charset="0"/>
              <a:buChar char="•"/>
            </a:pPr>
            <a:r>
              <a:rPr lang="es-ES" b="1" dirty="0" smtClean="0"/>
              <a:t>Solución de las Ecuaciones en Diferencias</a:t>
            </a:r>
            <a:endParaRPr lang="es-AR" b="1" dirty="0"/>
          </a:p>
        </p:txBody>
      </p:sp>
      <p:sp>
        <p:nvSpPr>
          <p:cNvPr id="7" name="Rectángulo 6"/>
          <p:cNvSpPr/>
          <p:nvPr/>
        </p:nvSpPr>
        <p:spPr>
          <a:xfrm>
            <a:off x="1418735" y="3856458"/>
            <a:ext cx="5303952" cy="400110"/>
          </a:xfrm>
          <a:prstGeom prst="rect">
            <a:avLst/>
          </a:prstGeom>
        </p:spPr>
        <p:txBody>
          <a:bodyPr wrap="none">
            <a:spAutoFit/>
          </a:bodyPr>
          <a:lstStyle/>
          <a:p>
            <a:r>
              <a:rPr lang="es-AR" sz="2000" b="1" dirty="0" smtClean="0">
                <a:latin typeface="Times New Roman" panose="02020603050405020304" pitchFamily="18" charset="0"/>
                <a:cs typeface="Times New Roman" panose="02020603050405020304" pitchFamily="18" charset="0"/>
              </a:rPr>
              <a:t>Base Teórica del Método de Diferencias Finitas</a:t>
            </a:r>
            <a:endParaRPr lang="es-AR" sz="2000" b="1" dirty="0">
              <a:latin typeface="Times New Roman" panose="02020603050405020304" pitchFamily="18" charset="0"/>
              <a:cs typeface="Times New Roman" panose="02020603050405020304" pitchFamily="18" charset="0"/>
            </a:endParaRPr>
          </a:p>
        </p:txBody>
      </p:sp>
      <p:sp>
        <p:nvSpPr>
          <p:cNvPr id="8" name="Rectángulo 7"/>
          <p:cNvSpPr/>
          <p:nvPr/>
        </p:nvSpPr>
        <p:spPr>
          <a:xfrm>
            <a:off x="1433209" y="4256568"/>
            <a:ext cx="10152434" cy="646331"/>
          </a:xfrm>
          <a:prstGeom prst="rect">
            <a:avLst/>
          </a:prstGeom>
        </p:spPr>
        <p:txBody>
          <a:bodyPr wrap="square">
            <a:spAutoFit/>
          </a:bodyPr>
          <a:lstStyle/>
          <a:p>
            <a:r>
              <a:rPr lang="es-ES" dirty="0" smtClean="0"/>
              <a:t>De la mecánica del continuo surgen modelos matemáticos que sirven para resolver muchos problemas de la ingeniería. Entre ellos un modelo muy utilizado es el de transporte de escalares.</a:t>
            </a:r>
            <a:endParaRPr lang="es-AR" dirty="0"/>
          </a:p>
        </p:txBody>
      </p:sp>
      <p:pic>
        <p:nvPicPr>
          <p:cNvPr id="9" name="Imagen 8"/>
          <p:cNvPicPr>
            <a:picLocks noChangeAspect="1"/>
          </p:cNvPicPr>
          <p:nvPr/>
        </p:nvPicPr>
        <p:blipFill>
          <a:blip r:embed="rId2"/>
          <a:stretch>
            <a:fillRect/>
          </a:stretch>
        </p:blipFill>
        <p:spPr>
          <a:xfrm>
            <a:off x="3753580" y="5303009"/>
            <a:ext cx="5034160" cy="805961"/>
          </a:xfrm>
          <a:prstGeom prst="rect">
            <a:avLst/>
          </a:prstGeom>
        </p:spPr>
      </p:pic>
    </p:spTree>
    <p:extLst>
      <p:ext uri="{BB962C8B-B14F-4D97-AF65-F5344CB8AC3E}">
        <p14:creationId xmlns:p14="http://schemas.microsoft.com/office/powerpoint/2010/main" val="3332191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3" name="Imagen 2"/>
          <p:cNvPicPr>
            <a:picLocks noChangeAspect="1"/>
          </p:cNvPicPr>
          <p:nvPr/>
        </p:nvPicPr>
        <p:blipFill>
          <a:blip r:embed="rId2"/>
          <a:stretch>
            <a:fillRect/>
          </a:stretch>
        </p:blipFill>
        <p:spPr>
          <a:xfrm>
            <a:off x="2470826" y="957242"/>
            <a:ext cx="7209202" cy="3790707"/>
          </a:xfrm>
          <a:prstGeom prst="rect">
            <a:avLst/>
          </a:prstGeom>
        </p:spPr>
      </p:pic>
      <mc:AlternateContent xmlns:mc="http://schemas.openxmlformats.org/markup-compatibility/2006" xmlns:a14="http://schemas.microsoft.com/office/drawing/2010/main">
        <mc:Choice Requires="a14">
          <p:sp>
            <p:nvSpPr>
              <p:cNvPr id="5" name="Rectángulo 4"/>
              <p:cNvSpPr/>
              <p:nvPr/>
            </p:nvSpPr>
            <p:spPr>
              <a:xfrm>
                <a:off x="2470826" y="4630921"/>
                <a:ext cx="8749862" cy="2123658"/>
              </a:xfrm>
              <a:prstGeom prst="rect">
                <a:avLst/>
              </a:prstGeom>
            </p:spPr>
            <p:txBody>
              <a:bodyPr wrap="square">
                <a:spAutoFit/>
              </a:bodyPr>
              <a:lstStyle/>
              <a:p>
                <a:r>
                  <a:rPr lang="es-ES" b="1" dirty="0" smtClean="0">
                    <a:latin typeface="+mj-lt"/>
                  </a:rPr>
                  <a:t>Comentario sobre el “número de puntos”</a:t>
                </a:r>
              </a:p>
              <a:p>
                <a:r>
                  <a:rPr lang="es-ES" dirty="0">
                    <a:latin typeface="+mj-lt"/>
                  </a:rPr>
                  <a:t>Para </a:t>
                </a:r>
                <a14:m>
                  <m:oMath xmlns:m="http://schemas.openxmlformats.org/officeDocument/2006/math">
                    <m:r>
                      <a:rPr lang="es-AR" b="0" i="1" smtClean="0">
                        <a:latin typeface="Cambria Math" panose="02040503050406030204" pitchFamily="18" charset="0"/>
                      </a:rPr>
                      <m:t>𝑘</m:t>
                    </m:r>
                    <m:r>
                      <a:rPr lang="es-AR" b="0" i="1" smtClean="0">
                        <a:latin typeface="Cambria Math" panose="02040503050406030204" pitchFamily="18" charset="0"/>
                      </a:rPr>
                      <m:t>=</m:t>
                    </m:r>
                    <m:r>
                      <a:rPr lang="es-AR" b="0" i="1" smtClean="0">
                        <a:latin typeface="Cambria Math" panose="02040503050406030204" pitchFamily="18" charset="0"/>
                      </a:rPr>
                      <m:t>3</m:t>
                    </m:r>
                  </m:oMath>
                </a14:m>
                <a:r>
                  <a:rPr lang="es-ES" dirty="0" smtClean="0">
                    <a:latin typeface="+mj-lt"/>
                  </a:rPr>
                  <a:t> </a:t>
                </a:r>
                <a:r>
                  <a:rPr lang="es-ES" dirty="0">
                    <a:latin typeface="+mj-lt"/>
                  </a:rPr>
                  <a:t>y orden </a:t>
                </a:r>
                <a14:m>
                  <m:oMath xmlns:m="http://schemas.openxmlformats.org/officeDocument/2006/math">
                    <m:r>
                      <a:rPr lang="es-AR" b="0" i="1" smtClean="0">
                        <a:latin typeface="Cambria Math" panose="02040503050406030204" pitchFamily="18" charset="0"/>
                      </a:rPr>
                      <m:t>𝑝</m:t>
                    </m:r>
                    <m:r>
                      <a:rPr lang="es-AR" b="0" i="1" smtClean="0">
                        <a:latin typeface="Cambria Math" panose="02040503050406030204" pitchFamily="18" charset="0"/>
                      </a:rPr>
                      <m:t>=</m:t>
                    </m:r>
                    <m:r>
                      <a:rPr lang="es-AR" b="0" i="1" smtClean="0">
                        <a:latin typeface="Cambria Math" panose="02040503050406030204" pitchFamily="18" charset="0"/>
                      </a:rPr>
                      <m:t>2</m:t>
                    </m:r>
                  </m:oMath>
                </a14:m>
                <a:r>
                  <a:rPr lang="es-ES" dirty="0" smtClean="0">
                    <a:latin typeface="+mj-lt"/>
                  </a:rPr>
                  <a:t>, </a:t>
                </a:r>
                <a:r>
                  <a:rPr lang="es-ES" dirty="0">
                    <a:latin typeface="+mj-lt"/>
                  </a:rPr>
                  <a:t>la regla “segura” </a:t>
                </a:r>
                <a14:m>
                  <m:oMath xmlns:m="http://schemas.openxmlformats.org/officeDocument/2006/math">
                    <m:r>
                      <a:rPr lang="es-AR" i="1">
                        <a:latin typeface="Cambria Math" panose="02040503050406030204" pitchFamily="18" charset="0"/>
                      </a:rPr>
                      <m:t>𝑁</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𝑘</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𝑝</m:t>
                    </m:r>
                  </m:oMath>
                </a14:m>
                <a:r>
                  <a:rPr lang="es-ES" dirty="0">
                    <a:latin typeface="+mj-lt"/>
                  </a:rPr>
                  <a:t> </a:t>
                </a:r>
                <a:r>
                  <a:rPr lang="es-ES" dirty="0" smtClean="0">
                    <a:latin typeface="+mj-lt"/>
                  </a:rPr>
                  <a:t>=3+2=5.</a:t>
                </a:r>
                <a:endParaRPr lang="es-ES" dirty="0">
                  <a:latin typeface="+mj-lt"/>
                </a:endParaRPr>
              </a:p>
              <a:p>
                <a:r>
                  <a:rPr lang="es-ES" dirty="0" smtClean="0">
                    <a:latin typeface="+mj-lt"/>
                  </a:rPr>
                  <a:t>.</a:t>
                </a:r>
                <a:r>
                  <a:rPr lang="es-ES" dirty="0">
                    <a:latin typeface="+mj-lt"/>
                  </a:rPr>
                  <a:t/>
                </a:r>
                <a:br>
                  <a:rPr lang="es-ES" dirty="0">
                    <a:latin typeface="+mj-lt"/>
                  </a:rPr>
                </a:br>
                <a:r>
                  <a:rPr lang="es-ES" dirty="0">
                    <a:latin typeface="+mj-lt"/>
                  </a:rPr>
                  <a:t>Aquí usamos </a:t>
                </a:r>
                <a:r>
                  <a:rPr lang="es-ES" b="1" dirty="0">
                    <a:latin typeface="+mj-lt"/>
                  </a:rPr>
                  <a:t>4 puntos</a:t>
                </a:r>
                <a:r>
                  <a:rPr lang="es-ES" dirty="0">
                    <a:latin typeface="+mj-lt"/>
                  </a:rPr>
                  <a:t> porque el S</a:t>
                </a:r>
                <a:r>
                  <a:rPr lang="es-ES" dirty="0" smtClean="0">
                    <a:latin typeface="+mj-lt"/>
                  </a:rPr>
                  <a:t>tencil </a:t>
                </a:r>
                <a:r>
                  <a:rPr lang="es-ES" b="1" dirty="0" smtClean="0">
                    <a:latin typeface="+mj-lt"/>
                  </a:rPr>
                  <a:t>anti simétrico</a:t>
                </a:r>
                <a:r>
                  <a:rPr lang="es-ES" dirty="0" smtClean="0">
                    <a:latin typeface="+mj-lt"/>
                  </a:rPr>
                  <a:t> </a:t>
                </a:r>
                <a:r>
                  <a:rPr lang="es-ES" dirty="0">
                    <a:latin typeface="+mj-lt"/>
                  </a:rPr>
                  <a:t>(pares </a:t>
                </a:r>
                <a:r>
                  <a:rPr lang="es-ES" sz="2400" dirty="0" smtClean="0">
                    <a:latin typeface="+mj-lt"/>
                  </a:rPr>
                  <a:t>l</a:t>
                </a:r>
                <a:r>
                  <a:rPr lang="es-ES" dirty="0" smtClean="0">
                    <a:latin typeface="+mj-lt"/>
                  </a:rPr>
                  <a:t>±1 y  </a:t>
                </a:r>
                <a:r>
                  <a:rPr lang="es-ES" sz="2400" dirty="0">
                    <a:latin typeface="+mj-lt"/>
                  </a:rPr>
                  <a:t>l</a:t>
                </a:r>
                <a:r>
                  <a:rPr lang="es-ES" dirty="0" smtClean="0">
                    <a:latin typeface="+mj-lt"/>
                  </a:rPr>
                  <a:t>±2 ) </a:t>
                </a:r>
                <a:r>
                  <a:rPr lang="es-ES" dirty="0">
                    <a:latin typeface="+mj-lt"/>
                  </a:rPr>
                  <a:t>hace que los términos </a:t>
                </a:r>
                <a:r>
                  <a:rPr lang="es-ES" b="1" dirty="0">
                    <a:latin typeface="+mj-lt"/>
                  </a:rPr>
                  <a:t>pares</a:t>
                </a:r>
                <a:r>
                  <a:rPr lang="es-ES" dirty="0">
                    <a:latin typeface="+mj-lt"/>
                  </a:rPr>
                  <a:t> del desarrollo se cancelen automáticamente; eso reduce el número de condiciones independientes necesarias. Es justo el caso </a:t>
                </a:r>
                <a:r>
                  <a:rPr lang="es-ES" dirty="0" smtClean="0">
                    <a:latin typeface="+mj-lt"/>
                  </a:rPr>
                  <a:t>donde </a:t>
                </a:r>
                <a:r>
                  <a:rPr lang="es-ES" dirty="0">
                    <a:latin typeface="+mj-lt"/>
                  </a:rPr>
                  <a:t>la simetría permite “un punto menos”.</a:t>
                </a:r>
              </a:p>
            </p:txBody>
          </p:sp>
        </mc:Choice>
        <mc:Fallback xmlns="">
          <p:sp>
            <p:nvSpPr>
              <p:cNvPr id="5" name="Rectángulo 4"/>
              <p:cNvSpPr>
                <a:spLocks noRot="1" noChangeAspect="1" noMove="1" noResize="1" noEditPoints="1" noAdjustHandles="1" noChangeArrowheads="1" noChangeShapeType="1" noTextEdit="1"/>
              </p:cNvSpPr>
              <p:nvPr/>
            </p:nvSpPr>
            <p:spPr>
              <a:xfrm>
                <a:off x="2470826" y="4630921"/>
                <a:ext cx="8749862" cy="2123658"/>
              </a:xfrm>
              <a:prstGeom prst="rect">
                <a:avLst/>
              </a:prstGeom>
              <a:blipFill>
                <a:blip r:embed="rId3"/>
                <a:stretch>
                  <a:fillRect l="-557" t="-1724" r="-279" b="-3736"/>
                </a:stretch>
              </a:blipFill>
            </p:spPr>
            <p:txBody>
              <a:bodyPr/>
              <a:lstStyle/>
              <a:p>
                <a:r>
                  <a:rPr lang="es-AR">
                    <a:noFill/>
                  </a:rPr>
                  <a:t> </a:t>
                </a:r>
              </a:p>
            </p:txBody>
          </p:sp>
        </mc:Fallback>
      </mc:AlternateContent>
      <p:sp>
        <p:nvSpPr>
          <p:cNvPr id="6" name="CuadroTexto 5"/>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spTree>
    <p:extLst>
      <p:ext uri="{BB962C8B-B14F-4D97-AF65-F5344CB8AC3E}">
        <p14:creationId xmlns:p14="http://schemas.microsoft.com/office/powerpoint/2010/main" val="68979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139331" y="416407"/>
            <a:ext cx="4292714"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 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3" name="Imagen 2"/>
          <p:cNvPicPr>
            <a:picLocks noChangeAspect="1"/>
          </p:cNvPicPr>
          <p:nvPr/>
        </p:nvPicPr>
        <p:blipFill>
          <a:blip r:embed="rId2"/>
          <a:stretch>
            <a:fillRect/>
          </a:stretch>
        </p:blipFill>
        <p:spPr>
          <a:xfrm>
            <a:off x="1722576" y="1062738"/>
            <a:ext cx="9126224" cy="3372321"/>
          </a:xfrm>
          <a:prstGeom prst="rect">
            <a:avLst/>
          </a:prstGeom>
        </p:spPr>
      </p:pic>
      <p:pic>
        <p:nvPicPr>
          <p:cNvPr id="6" name="Imagen 5"/>
          <p:cNvPicPr>
            <a:picLocks noChangeAspect="1"/>
          </p:cNvPicPr>
          <p:nvPr/>
        </p:nvPicPr>
        <p:blipFill>
          <a:blip r:embed="rId3"/>
          <a:stretch>
            <a:fillRect/>
          </a:stretch>
        </p:blipFill>
        <p:spPr>
          <a:xfrm>
            <a:off x="1722576" y="4538464"/>
            <a:ext cx="9531852" cy="1502411"/>
          </a:xfrm>
          <a:prstGeom prst="rect">
            <a:avLst/>
          </a:prstGeom>
        </p:spPr>
      </p:pic>
    </p:spTree>
    <p:extLst>
      <p:ext uri="{BB962C8B-B14F-4D97-AF65-F5344CB8AC3E}">
        <p14:creationId xmlns:p14="http://schemas.microsoft.com/office/powerpoint/2010/main" val="398457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135254" y="488775"/>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3" name="Imagen 2"/>
          <p:cNvPicPr>
            <a:picLocks noChangeAspect="1"/>
          </p:cNvPicPr>
          <p:nvPr/>
        </p:nvPicPr>
        <p:blipFill>
          <a:blip r:embed="rId2"/>
          <a:stretch>
            <a:fillRect/>
          </a:stretch>
        </p:blipFill>
        <p:spPr>
          <a:xfrm>
            <a:off x="1783552" y="1134228"/>
            <a:ext cx="8938411" cy="2104213"/>
          </a:xfrm>
          <a:prstGeom prst="rect">
            <a:avLst/>
          </a:prstGeom>
        </p:spPr>
      </p:pic>
      <p:sp>
        <p:nvSpPr>
          <p:cNvPr id="5" name="CuadroTexto 4"/>
          <p:cNvSpPr txBox="1"/>
          <p:nvPr/>
        </p:nvSpPr>
        <p:spPr>
          <a:xfrm>
            <a:off x="1937791" y="3053775"/>
            <a:ext cx="2154725" cy="369332"/>
          </a:xfrm>
          <a:prstGeom prst="rect">
            <a:avLst/>
          </a:prstGeom>
          <a:noFill/>
        </p:spPr>
        <p:txBody>
          <a:bodyPr wrap="square" rtlCol="0">
            <a:spAutoFit/>
          </a:bodyPr>
          <a:lstStyle/>
          <a:p>
            <a:r>
              <a:rPr lang="es-AR" dirty="0" smtClean="0">
                <a:latin typeface="+mj-lt"/>
              </a:rPr>
              <a:t>La relación anterior:</a:t>
            </a:r>
          </a:p>
        </p:txBody>
      </p:sp>
      <p:pic>
        <p:nvPicPr>
          <p:cNvPr id="6" name="Imagen 5"/>
          <p:cNvPicPr>
            <a:picLocks noChangeAspect="1"/>
          </p:cNvPicPr>
          <p:nvPr/>
        </p:nvPicPr>
        <p:blipFill>
          <a:blip r:embed="rId3"/>
          <a:stretch>
            <a:fillRect/>
          </a:stretch>
        </p:blipFill>
        <p:spPr>
          <a:xfrm>
            <a:off x="1462983" y="3474374"/>
            <a:ext cx="9825127" cy="1310751"/>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1647889" y="4645766"/>
                <a:ext cx="9898843" cy="2031325"/>
              </a:xfrm>
              <a:prstGeom prst="rect">
                <a:avLst/>
              </a:prstGeom>
            </p:spPr>
            <p:txBody>
              <a:bodyPr wrap="square">
                <a:spAutoFit/>
              </a:bodyPr>
              <a:lstStyle/>
              <a:p>
                <a:r>
                  <a:rPr lang="es-ES" b="1" dirty="0" smtClean="0">
                    <a:latin typeface="+mj-lt"/>
                  </a:rPr>
                  <a:t>Regla general:</a:t>
                </a:r>
              </a:p>
              <a:p>
                <a:endParaRPr lang="es-ES" b="1" dirty="0" smtClean="0">
                  <a:latin typeface="+mj-lt"/>
                </a:endParaRPr>
              </a:p>
              <a:p>
                <a:r>
                  <a:rPr lang="es-ES" dirty="0">
                    <a:latin typeface="+mj-lt"/>
                  </a:rPr>
                  <a:t>La </a:t>
                </a:r>
                <a:r>
                  <a:rPr lang="es-ES" dirty="0" smtClean="0">
                    <a:latin typeface="+mj-lt"/>
                  </a:rPr>
                  <a:t>condición </a:t>
                </a:r>
                <a14:m>
                  <m:oMath xmlns:m="http://schemas.openxmlformats.org/officeDocument/2006/math">
                    <m:r>
                      <a:rPr lang="es-AR" b="0" i="1" smtClean="0">
                        <a:latin typeface="Cambria Math" panose="02040503050406030204" pitchFamily="18" charset="0"/>
                      </a:rPr>
                      <m:t>𝑁</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𝑘</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𝑝</m:t>
                    </m:r>
                  </m:oMath>
                </a14:m>
                <a:r>
                  <a:rPr lang="es-ES" dirty="0" smtClean="0">
                    <a:latin typeface="+mj-lt"/>
                  </a:rPr>
                  <a:t> </a:t>
                </a:r>
                <a:r>
                  <a:rPr lang="es-ES" dirty="0">
                    <a:latin typeface="+mj-lt"/>
                  </a:rPr>
                  <a:t>es una </a:t>
                </a:r>
                <a:r>
                  <a:rPr lang="es-ES" b="1" dirty="0">
                    <a:latin typeface="+mj-lt"/>
                  </a:rPr>
                  <a:t>cota superior de seguridad</a:t>
                </a:r>
                <a:r>
                  <a:rPr lang="es-ES" dirty="0">
                    <a:latin typeface="+mj-lt"/>
                  </a:rPr>
                  <a:t> que asegura que podemos construir un esquema de orden </a:t>
                </a:r>
                <a14:m>
                  <m:oMath xmlns:m="http://schemas.openxmlformats.org/officeDocument/2006/math">
                    <m:r>
                      <a:rPr lang="es-AR" b="0" i="1" smtClean="0">
                        <a:latin typeface="Cambria Math" panose="02040503050406030204" pitchFamily="18" charset="0"/>
                      </a:rPr>
                      <m:t>𝑝</m:t>
                    </m:r>
                  </m:oMath>
                </a14:m>
                <a:r>
                  <a:rPr lang="es-ES" dirty="0" smtClean="0">
                    <a:latin typeface="+mj-lt"/>
                  </a:rPr>
                  <a:t> </a:t>
                </a:r>
                <a:r>
                  <a:rPr lang="es-ES" dirty="0">
                    <a:latin typeface="+mj-lt"/>
                  </a:rPr>
                  <a:t>para una derivada de orden </a:t>
                </a:r>
                <a14:m>
                  <m:oMath xmlns:m="http://schemas.openxmlformats.org/officeDocument/2006/math">
                    <m:r>
                      <a:rPr lang="es-AR" b="0" i="1" smtClean="0">
                        <a:latin typeface="Cambria Math" panose="02040503050406030204" pitchFamily="18" charset="0"/>
                      </a:rPr>
                      <m:t>𝑘</m:t>
                    </m:r>
                  </m:oMath>
                </a14:m>
                <a:r>
                  <a:rPr lang="es-ES" dirty="0" smtClean="0">
                    <a:latin typeface="+mj-lt"/>
                  </a:rPr>
                  <a:t>.</a:t>
                </a:r>
                <a:endParaRPr lang="es-ES" dirty="0">
                  <a:latin typeface="+mj-lt"/>
                </a:endParaRPr>
              </a:p>
              <a:p>
                <a14:m>
                  <m:oMath xmlns:m="http://schemas.openxmlformats.org/officeDocument/2006/math">
                    <m:r>
                      <a:rPr lang="es-AR" i="1">
                        <a:latin typeface="Cambria Math" panose="02040503050406030204" pitchFamily="18" charset="0"/>
                      </a:rPr>
                      <m:t>𝑘</m:t>
                    </m:r>
                  </m:oMath>
                </a14:m>
                <a:r>
                  <a:rPr lang="es-ES" dirty="0" smtClean="0">
                    <a:latin typeface="+mj-lt"/>
                  </a:rPr>
                  <a:t> </a:t>
                </a:r>
                <a:r>
                  <a:rPr lang="es-ES" dirty="0">
                    <a:latin typeface="+mj-lt"/>
                  </a:rPr>
                  <a:t>= orden de la derivada que quiero aproximar.</a:t>
                </a:r>
              </a:p>
              <a:p>
                <a14:m>
                  <m:oMath xmlns:m="http://schemas.openxmlformats.org/officeDocument/2006/math">
                    <m:r>
                      <a:rPr lang="es-AR" i="1">
                        <a:latin typeface="Cambria Math" panose="02040503050406030204" pitchFamily="18" charset="0"/>
                        <a:ea typeface="Cambria Math" panose="02040503050406030204" pitchFamily="18" charset="0"/>
                      </a:rPr>
                      <m:t>𝑝</m:t>
                    </m:r>
                  </m:oMath>
                </a14:m>
                <a:r>
                  <a:rPr lang="es-ES" dirty="0" smtClean="0">
                    <a:latin typeface="+mj-lt"/>
                  </a:rPr>
                  <a:t> </a:t>
                </a:r>
                <a:r>
                  <a:rPr lang="es-ES" dirty="0">
                    <a:latin typeface="+mj-lt"/>
                  </a:rPr>
                  <a:t>= orden de precisión deseado (número de términos que el error debe anularse en el desarrollo de Taylor</a:t>
                </a:r>
                <a:r>
                  <a:rPr lang="es-ES" dirty="0" smtClean="0">
                    <a:latin typeface="+mj-lt"/>
                  </a:rPr>
                  <a:t>). N </a:t>
                </a:r>
                <a:r>
                  <a:rPr lang="es-ES" dirty="0">
                    <a:latin typeface="+mj-lt"/>
                  </a:rPr>
                  <a:t>= número de puntos (coeficientes desconocidos) que necesito resolver.</a:t>
                </a:r>
              </a:p>
            </p:txBody>
          </p:sp>
        </mc:Choice>
        <mc:Fallback xmlns="">
          <p:sp>
            <p:nvSpPr>
              <p:cNvPr id="7" name="Rectángulo 6"/>
              <p:cNvSpPr>
                <a:spLocks noRot="1" noChangeAspect="1" noMove="1" noResize="1" noEditPoints="1" noAdjustHandles="1" noChangeArrowheads="1" noChangeShapeType="1" noTextEdit="1"/>
              </p:cNvSpPr>
              <p:nvPr/>
            </p:nvSpPr>
            <p:spPr>
              <a:xfrm>
                <a:off x="1647889" y="4645766"/>
                <a:ext cx="9898843" cy="2031325"/>
              </a:xfrm>
              <a:prstGeom prst="rect">
                <a:avLst/>
              </a:prstGeom>
              <a:blipFill>
                <a:blip r:embed="rId4"/>
                <a:stretch>
                  <a:fillRect l="-493" t="-1502" b="-3904"/>
                </a:stretch>
              </a:blipFill>
            </p:spPr>
            <p:txBody>
              <a:bodyPr/>
              <a:lstStyle/>
              <a:p>
                <a:r>
                  <a:rPr lang="es-AR">
                    <a:noFill/>
                  </a:rPr>
                  <a:t> </a:t>
                </a:r>
              </a:p>
            </p:txBody>
          </p:sp>
        </mc:Fallback>
      </mc:AlternateContent>
    </p:spTree>
    <p:extLst>
      <p:ext uri="{BB962C8B-B14F-4D97-AF65-F5344CB8AC3E}">
        <p14:creationId xmlns:p14="http://schemas.microsoft.com/office/powerpoint/2010/main" val="109941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168186" y="37188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 Notas:</a:t>
            </a:r>
          </a:p>
        </p:txBody>
      </p:sp>
      <p:grpSp>
        <p:nvGrpSpPr>
          <p:cNvPr id="9" name="Grupo 8"/>
          <p:cNvGrpSpPr/>
          <p:nvPr/>
        </p:nvGrpSpPr>
        <p:grpSpPr>
          <a:xfrm>
            <a:off x="1404362" y="1066857"/>
            <a:ext cx="9859930" cy="3613800"/>
            <a:chOff x="1481750" y="1484823"/>
            <a:chExt cx="9859930" cy="3613800"/>
          </a:xfrm>
        </p:grpSpPr>
        <mc:AlternateContent xmlns:mc="http://schemas.openxmlformats.org/markup-compatibility/2006" xmlns:a14="http://schemas.microsoft.com/office/drawing/2010/main">
          <mc:Choice Requires="a14">
            <p:sp>
              <p:nvSpPr>
                <p:cNvPr id="3" name="Rectángulo 2"/>
                <p:cNvSpPr/>
                <p:nvPr/>
              </p:nvSpPr>
              <p:spPr>
                <a:xfrm>
                  <a:off x="1481750" y="1484823"/>
                  <a:ext cx="9762654" cy="861774"/>
                </a:xfrm>
                <a:prstGeom prst="rect">
                  <a:avLst/>
                </a:prstGeom>
              </p:spPr>
              <p:txBody>
                <a:bodyPr wrap="square">
                  <a:spAutoFit/>
                </a:bodyPr>
                <a:lstStyle/>
                <a:p>
                  <a:r>
                    <a:rPr lang="es-ES" b="1" dirty="0" smtClean="0">
                      <a:latin typeface="+mj-lt"/>
                    </a:rPr>
                    <a:t>Expansión de Taylor:</a:t>
                  </a:r>
                  <a:r>
                    <a:rPr lang="es-ES" dirty="0">
                      <a:latin typeface="+mj-lt"/>
                    </a:rPr>
                    <a:t/>
                  </a:r>
                  <a:br>
                    <a:rPr lang="es-ES" dirty="0">
                      <a:latin typeface="+mj-lt"/>
                    </a:rPr>
                  </a:br>
                  <a:r>
                    <a:rPr lang="es-ES" sz="1600" dirty="0">
                      <a:latin typeface="+mj-lt"/>
                    </a:rPr>
                    <a:t>Para aproximar una función </a:t>
                  </a:r>
                  <a14:m>
                    <m:oMath xmlns:m="http://schemas.openxmlformats.org/officeDocument/2006/math">
                      <m:r>
                        <a:rPr lang="es-AR" sz="1600" b="0" i="1" smtClean="0">
                          <a:latin typeface="Cambria Math" panose="02040503050406030204" pitchFamily="18" charset="0"/>
                        </a:rPr>
                        <m:t>𝑓</m:t>
                      </m:r>
                      <m:r>
                        <a:rPr lang="es-AR" sz="1600" b="0" i="1" smtClean="0">
                          <a:latin typeface="Cambria Math" panose="02040503050406030204" pitchFamily="18" charset="0"/>
                        </a:rPr>
                        <m:t>(</m:t>
                      </m:r>
                      <m:r>
                        <a:rPr lang="es-AR" sz="1600" b="0" i="1" smtClean="0">
                          <a:latin typeface="Cambria Math" panose="02040503050406030204" pitchFamily="18" charset="0"/>
                        </a:rPr>
                        <m:t>𝑥</m:t>
                      </m:r>
                      <m:r>
                        <a:rPr lang="es-AR" sz="1600" b="0" i="1" smtClean="0">
                          <a:latin typeface="Cambria Math" panose="02040503050406030204" pitchFamily="18" charset="0"/>
                        </a:rPr>
                        <m:t>)</m:t>
                      </m:r>
                    </m:oMath>
                  </a14:m>
                  <a:r>
                    <a:rPr lang="es-ES" sz="1600" dirty="0" smtClean="0">
                      <a:latin typeface="+mj-lt"/>
                    </a:rPr>
                    <a:t> </a:t>
                  </a:r>
                  <a:r>
                    <a:rPr lang="es-ES" sz="1600" dirty="0">
                      <a:latin typeface="+mj-lt"/>
                    </a:rPr>
                    <a:t>alrededor de un punto </a:t>
                  </a:r>
                  <a14:m>
                    <m:oMath xmlns:m="http://schemas.openxmlformats.org/officeDocument/2006/math">
                      <m:sSub>
                        <m:sSubPr>
                          <m:ctrlPr>
                            <a:rPr lang="es-ES" sz="1600" i="1" smtClean="0">
                              <a:latin typeface="Cambria Math" panose="02040503050406030204" pitchFamily="18" charset="0"/>
                            </a:rPr>
                          </m:ctrlPr>
                        </m:sSubPr>
                        <m:e>
                          <m:r>
                            <a:rPr lang="es-AR" sz="1600" b="0" i="1" smtClean="0">
                              <a:latin typeface="Cambria Math" panose="02040503050406030204" pitchFamily="18" charset="0"/>
                            </a:rPr>
                            <m:t>𝑥</m:t>
                          </m:r>
                        </m:e>
                        <m:sub>
                          <m:r>
                            <a:rPr lang="es-AR" sz="1600" b="0" i="1" smtClean="0">
                              <a:latin typeface="Cambria Math" panose="02040503050406030204" pitchFamily="18" charset="0"/>
                            </a:rPr>
                            <m:t>0</m:t>
                          </m:r>
                        </m:sub>
                      </m:sSub>
                    </m:oMath>
                  </a14:m>
                  <a:r>
                    <a:rPr lang="es-ES" sz="1600" dirty="0" smtClean="0">
                      <a:latin typeface="+mj-lt"/>
                    </a:rPr>
                    <a:t>​</a:t>
                  </a:r>
                  <a:r>
                    <a:rPr lang="es-ES" sz="1600" dirty="0">
                      <a:latin typeface="+mj-lt"/>
                    </a:rPr>
                    <a:t>, expandimos en serie de Taylor en varios nodos </a:t>
                  </a:r>
                  <a14:m>
                    <m:oMath xmlns:m="http://schemas.openxmlformats.org/officeDocument/2006/math">
                      <m:sSub>
                        <m:sSubPr>
                          <m:ctrlPr>
                            <a:rPr lang="es-ES" sz="1600" i="1" smtClean="0">
                              <a:latin typeface="Cambria Math" panose="02040503050406030204" pitchFamily="18" charset="0"/>
                            </a:rPr>
                          </m:ctrlPr>
                        </m:sSubPr>
                        <m:e>
                          <m:r>
                            <a:rPr lang="es-AR" sz="1600" b="0" i="1" smtClean="0">
                              <a:latin typeface="Cambria Math" panose="02040503050406030204" pitchFamily="18" charset="0"/>
                            </a:rPr>
                            <m:t>𝑥</m:t>
                          </m:r>
                        </m:e>
                        <m:sub>
                          <m:r>
                            <a:rPr lang="es-AR" sz="1600" b="0" i="1" smtClean="0">
                              <a:latin typeface="Cambria Math" panose="02040503050406030204" pitchFamily="18" charset="0"/>
                            </a:rPr>
                            <m:t>0</m:t>
                          </m:r>
                        </m:sub>
                      </m:sSub>
                      <m:r>
                        <a:rPr lang="es-AR" sz="1600" b="0" i="1" smtClean="0">
                          <a:latin typeface="Cambria Math" panose="02040503050406030204" pitchFamily="18" charset="0"/>
                        </a:rPr>
                        <m:t>+</m:t>
                      </m:r>
                      <m:r>
                        <a:rPr lang="es-AR" sz="1600" b="0" i="1" smtClean="0">
                          <a:latin typeface="Cambria Math" panose="02040503050406030204" pitchFamily="18" charset="0"/>
                        </a:rPr>
                        <m:t>𝑚h</m:t>
                      </m:r>
                    </m:oMath>
                  </a14:m>
                  <a:r>
                    <a:rPr lang="es-ES" sz="1600" dirty="0" smtClean="0">
                      <a:latin typeface="+mj-lt"/>
                    </a:rPr>
                    <a:t>  (con paso </a:t>
                  </a:r>
                  <a14:m>
                    <m:oMath xmlns:m="http://schemas.openxmlformats.org/officeDocument/2006/math">
                      <m:r>
                        <a:rPr lang="es-AR" sz="1600" b="0" i="1" smtClean="0">
                          <a:latin typeface="Cambria Math" panose="02040503050406030204" pitchFamily="18" charset="0"/>
                        </a:rPr>
                        <m:t>h</m:t>
                      </m:r>
                    </m:oMath>
                  </a14:m>
                  <a:r>
                    <a:rPr lang="es-ES" sz="1600" dirty="0" smtClean="0">
                      <a:latin typeface="+mj-lt"/>
                    </a:rPr>
                    <a:t> ):</a:t>
                  </a:r>
                  <a:endParaRPr lang="es-AR" sz="1600" dirty="0">
                    <a:latin typeface="+mj-lt"/>
                  </a:endParaRPr>
                </a:p>
              </p:txBody>
            </p:sp>
          </mc:Choice>
          <mc:Fallback xmlns="">
            <p:sp>
              <p:nvSpPr>
                <p:cNvPr id="3" name="Rectángulo 2"/>
                <p:cNvSpPr>
                  <a:spLocks noRot="1" noChangeAspect="1" noMove="1" noResize="1" noEditPoints="1" noAdjustHandles="1" noChangeArrowheads="1" noChangeShapeType="1" noTextEdit="1"/>
                </p:cNvSpPr>
                <p:nvPr/>
              </p:nvSpPr>
              <p:spPr>
                <a:xfrm>
                  <a:off x="1481750" y="1484823"/>
                  <a:ext cx="9762654" cy="861774"/>
                </a:xfrm>
                <a:prstGeom prst="rect">
                  <a:avLst/>
                </a:prstGeom>
                <a:blipFill>
                  <a:blip r:embed="rId2"/>
                  <a:stretch>
                    <a:fillRect l="-499" t="-3546" b="-8511"/>
                  </a:stretch>
                </a:blipFill>
              </p:spPr>
              <p:txBody>
                <a:bodyPr/>
                <a:lstStyle/>
                <a:p>
                  <a:r>
                    <a:rPr lang="es-AR">
                      <a:noFill/>
                    </a:rPr>
                    <a:t> </a:t>
                  </a:r>
                </a:p>
              </p:txBody>
            </p:sp>
          </mc:Fallback>
        </mc:AlternateContent>
        <p:pic>
          <p:nvPicPr>
            <p:cNvPr id="5" name="Imagen 4"/>
            <p:cNvPicPr>
              <a:picLocks noChangeAspect="1"/>
            </p:cNvPicPr>
            <p:nvPr/>
          </p:nvPicPr>
          <p:blipFill>
            <a:blip r:embed="rId3"/>
            <a:stretch>
              <a:fillRect/>
            </a:stretch>
          </p:blipFill>
          <p:spPr>
            <a:xfrm>
              <a:off x="3563610" y="2222390"/>
              <a:ext cx="5020376" cy="638264"/>
            </a:xfrm>
            <a:prstGeom prst="rect">
              <a:avLst/>
            </a:prstGeom>
          </p:spPr>
        </p:pic>
        <p:sp>
          <p:nvSpPr>
            <p:cNvPr id="6" name="Rectángulo 5"/>
            <p:cNvSpPr/>
            <p:nvPr/>
          </p:nvSpPr>
          <p:spPr>
            <a:xfrm>
              <a:off x="1579026" y="2914887"/>
              <a:ext cx="9762654" cy="338554"/>
            </a:xfrm>
            <a:prstGeom prst="rect">
              <a:avLst/>
            </a:prstGeom>
          </p:spPr>
          <p:txBody>
            <a:bodyPr wrap="square">
              <a:spAutoFit/>
            </a:bodyPr>
            <a:lstStyle/>
            <a:p>
              <a:r>
                <a:rPr lang="es-ES" sz="1600" dirty="0">
                  <a:latin typeface="+mj-lt"/>
                </a:rPr>
                <a:t>Esto genera un sistema de ecuaciones lineales que relaciona los coeficientes de la fórmula con las derivadas.</a:t>
              </a:r>
              <a:endParaRPr lang="es-AR" sz="1600" dirty="0">
                <a:latin typeface="+mj-lt"/>
              </a:endParaRPr>
            </a:p>
          </p:txBody>
        </p:sp>
        <mc:AlternateContent xmlns:mc="http://schemas.openxmlformats.org/markup-compatibility/2006" xmlns:a14="http://schemas.microsoft.com/office/drawing/2010/main">
          <mc:Choice Requires="a14">
            <p:sp>
              <p:nvSpPr>
                <p:cNvPr id="7" name="Rectángulo 6"/>
                <p:cNvSpPr/>
                <p:nvPr/>
              </p:nvSpPr>
              <p:spPr>
                <a:xfrm>
                  <a:off x="1481750" y="3344297"/>
                  <a:ext cx="9762654" cy="1754326"/>
                </a:xfrm>
                <a:prstGeom prst="rect">
                  <a:avLst/>
                </a:prstGeom>
              </p:spPr>
              <p:txBody>
                <a:bodyPr wrap="square">
                  <a:spAutoFit/>
                </a:bodyPr>
                <a:lstStyle/>
                <a:p>
                  <a:r>
                    <a:rPr lang="es-ES" b="1" dirty="0" smtClean="0">
                      <a:latin typeface="+mj-lt"/>
                    </a:rPr>
                    <a:t>Número de condiciones:</a:t>
                  </a:r>
                  <a:endParaRPr lang="es-ES" dirty="0">
                    <a:latin typeface="+mj-lt"/>
                  </a:endParaRPr>
                </a:p>
                <a:p>
                  <a:pPr marL="285750" indent="-285750">
                    <a:buFont typeface="Arial" panose="020B0604020202020204" pitchFamily="34" charset="0"/>
                    <a:buChar char="•"/>
                  </a:pPr>
                  <a:r>
                    <a:rPr lang="es-ES" dirty="0">
                      <a:latin typeface="+mj-lt"/>
                    </a:rPr>
                    <a:t>Para una derivada de orden </a:t>
                  </a:r>
                  <a14:m>
                    <m:oMath xmlns:m="http://schemas.openxmlformats.org/officeDocument/2006/math">
                      <m:r>
                        <a:rPr lang="es-AR" b="0" i="1" smtClean="0">
                          <a:latin typeface="Cambria Math" panose="02040503050406030204" pitchFamily="18" charset="0"/>
                        </a:rPr>
                        <m:t>𝑘</m:t>
                      </m:r>
                    </m:oMath>
                  </a14:m>
                  <a:r>
                    <a:rPr lang="es-ES" dirty="0" smtClean="0">
                      <a:latin typeface="+mj-lt"/>
                    </a:rPr>
                    <a:t>, </a:t>
                  </a:r>
                  <a:r>
                    <a:rPr lang="es-ES" dirty="0">
                      <a:latin typeface="+mj-lt"/>
                    </a:rPr>
                    <a:t>queremos que la combinación lineal de </a:t>
                  </a:r>
                  <a:r>
                    <a:rPr lang="es-ES" dirty="0" smtClean="0">
                      <a:latin typeface="+mj-lt"/>
                    </a:rPr>
                    <a:t>valores </a:t>
                  </a:r>
                  <a:r>
                    <a:rPr lang="es-ES" dirty="0">
                      <a:latin typeface="+mj-lt"/>
                    </a:rPr>
                    <a:t>de</a:t>
                  </a:r>
                  <a:r>
                    <a:rPr lang="es-ES" dirty="0" smtClean="0">
                      <a:latin typeface="+mj-lt"/>
                    </a:rPr>
                    <a:t> </a:t>
                  </a:r>
                  <a14:m>
                    <m:oMath xmlns:m="http://schemas.openxmlformats.org/officeDocument/2006/math">
                      <m:r>
                        <a:rPr lang="es-AR" i="1">
                          <a:latin typeface="Cambria Math" panose="02040503050406030204" pitchFamily="18" charset="0"/>
                        </a:rPr>
                        <m:t>𝑓</m:t>
                      </m:r>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oMath>
                  </a14:m>
                  <a:r>
                    <a:rPr lang="es-ES" dirty="0" smtClean="0">
                      <a:latin typeface="+mj-lt"/>
                    </a:rPr>
                    <a:t> reproduzca </a:t>
                  </a:r>
                  <a:r>
                    <a:rPr lang="es-ES" dirty="0">
                      <a:latin typeface="+mj-lt"/>
                    </a:rPr>
                    <a:t>exactamente todos los términos hasta orden </a:t>
                  </a:r>
                  <a14:m>
                    <m:oMath xmlns:m="http://schemas.openxmlformats.org/officeDocument/2006/math">
                      <m:r>
                        <a:rPr lang="es-AR" i="1">
                          <a:latin typeface="Cambria Math" panose="02040503050406030204" pitchFamily="18" charset="0"/>
                        </a:rPr>
                        <m:t>𝑘</m:t>
                      </m:r>
                      <m:r>
                        <a:rPr lang="es-AR" b="0" i="0" smtClean="0">
                          <a:latin typeface="Cambria Math" panose="02040503050406030204" pitchFamily="18" charset="0"/>
                        </a:rPr>
                        <m:t>.</m:t>
                      </m:r>
                    </m:oMath>
                  </a14:m>
                  <a:endParaRPr lang="es-ES" dirty="0">
                    <a:latin typeface="+mj-lt"/>
                  </a:endParaRPr>
                </a:p>
                <a:p>
                  <a:pPr marL="285750" indent="-285750">
                    <a:buFont typeface="Arial" panose="020B0604020202020204" pitchFamily="34" charset="0"/>
                    <a:buChar char="•"/>
                  </a:pPr>
                  <a:r>
                    <a:rPr lang="es-ES" dirty="0">
                      <a:latin typeface="+mj-lt"/>
                    </a:rPr>
                    <a:t>Además, si pedimos </a:t>
                  </a:r>
                  <a:r>
                    <a:rPr lang="es-ES" b="1" dirty="0">
                      <a:latin typeface="+mj-lt"/>
                    </a:rPr>
                    <a:t>orden de precisión </a:t>
                  </a:r>
                  <a14:m>
                    <m:oMath xmlns:m="http://schemas.openxmlformats.org/officeDocument/2006/math">
                      <m:r>
                        <a:rPr lang="es-AR" b="1" i="1" smtClean="0">
                          <a:latin typeface="Cambria Math" panose="02040503050406030204" pitchFamily="18" charset="0"/>
                        </a:rPr>
                        <m:t>𝒑</m:t>
                      </m:r>
                    </m:oMath>
                  </a14:m>
                  <a:r>
                    <a:rPr lang="es-ES" dirty="0" smtClean="0">
                      <a:latin typeface="+mj-lt"/>
                    </a:rPr>
                    <a:t>, eso </a:t>
                  </a:r>
                  <a:r>
                    <a:rPr lang="es-ES" dirty="0">
                      <a:latin typeface="+mj-lt"/>
                    </a:rPr>
                    <a:t>significa que el error debe ser del orden de </a:t>
                  </a:r>
                  <a14:m>
                    <m:oMath xmlns:m="http://schemas.openxmlformats.org/officeDocument/2006/math">
                      <m:sSup>
                        <m:sSupPr>
                          <m:ctrlPr>
                            <a:rPr lang="es-AR" i="1">
                              <a:latin typeface="Cambria Math" panose="02040503050406030204" pitchFamily="18" charset="0"/>
                            </a:rPr>
                          </m:ctrlPr>
                        </m:sSupPr>
                        <m:e>
                          <m:r>
                            <a:rPr lang="es-AR" i="1">
                              <a:latin typeface="Cambria Math" panose="02040503050406030204" pitchFamily="18" charset="0"/>
                            </a:rPr>
                            <m:t>h</m:t>
                          </m:r>
                        </m:e>
                        <m:sup>
                          <m:r>
                            <a:rPr lang="es-AR" i="1">
                              <a:latin typeface="Cambria Math" panose="02040503050406030204" pitchFamily="18" charset="0"/>
                            </a:rPr>
                            <m:t>𝑝</m:t>
                          </m:r>
                        </m:sup>
                      </m:sSup>
                    </m:oMath>
                  </a14:m>
                  <a:r>
                    <a:rPr lang="es-ES" dirty="0" smtClean="0">
                      <a:latin typeface="+mj-lt"/>
                    </a:rPr>
                    <a:t> </a:t>
                  </a:r>
                  <a:r>
                    <a:rPr lang="es-ES" dirty="0">
                      <a:latin typeface="+mj-lt"/>
                    </a:rPr>
                    <a:t>o superior.</a:t>
                  </a:r>
                  <a:br>
                    <a:rPr lang="es-ES" dirty="0">
                      <a:latin typeface="+mj-lt"/>
                    </a:rPr>
                  </a:br>
                  <a:r>
                    <a:rPr lang="es-ES" dirty="0">
                      <a:latin typeface="+mj-lt"/>
                    </a:rPr>
                    <a:t>Para lograrlo, necesitamos </a:t>
                  </a:r>
                  <a:r>
                    <a:rPr lang="es-ES" b="1" dirty="0">
                      <a:latin typeface="+mj-lt"/>
                    </a:rPr>
                    <a:t>anular los términos de orden </a:t>
                  </a:r>
                  <a14:m>
                    <m:oMath xmlns:m="http://schemas.openxmlformats.org/officeDocument/2006/math">
                      <m:r>
                        <m:rPr>
                          <m:sty m:val="p"/>
                        </m:rPr>
                        <a:rPr lang="es-AR" sz="1600" b="0" i="0" smtClean="0">
                          <a:latin typeface="Cambria Math" panose="02040503050406030204" pitchFamily="18" charset="0"/>
                        </a:rPr>
                        <m:t>k</m:t>
                      </m:r>
                      <m:r>
                        <a:rPr lang="es-AR" sz="1600" b="0" i="0" smtClean="0">
                          <a:latin typeface="Cambria Math" panose="02040503050406030204" pitchFamily="18" charset="0"/>
                        </a:rPr>
                        <m:t>+1, </m:t>
                      </m:r>
                      <m:r>
                        <m:rPr>
                          <m:sty m:val="p"/>
                        </m:rPr>
                        <a:rPr lang="es-AR" sz="1600" b="0" i="0" smtClean="0">
                          <a:latin typeface="Cambria Math" panose="02040503050406030204" pitchFamily="18" charset="0"/>
                        </a:rPr>
                        <m:t>k</m:t>
                      </m:r>
                      <m:r>
                        <a:rPr lang="es-AR" sz="1600" b="0" i="0" smtClean="0">
                          <a:latin typeface="Cambria Math" panose="02040503050406030204" pitchFamily="18" charset="0"/>
                        </a:rPr>
                        <m:t>+2, …, </m:t>
                      </m:r>
                      <m:r>
                        <m:rPr>
                          <m:sty m:val="p"/>
                        </m:rPr>
                        <a:rPr lang="es-AR" sz="1600" b="0" i="0" smtClean="0">
                          <a:latin typeface="Cambria Math" panose="02040503050406030204" pitchFamily="18" charset="0"/>
                        </a:rPr>
                        <m:t>k</m:t>
                      </m:r>
                      <m:r>
                        <a:rPr lang="es-AR" sz="1600" b="0" i="0" smtClean="0">
                          <a:latin typeface="Cambria Math" panose="02040503050406030204" pitchFamily="18" charset="0"/>
                        </a:rPr>
                        <m:t>+</m:t>
                      </m:r>
                      <m:r>
                        <m:rPr>
                          <m:sty m:val="p"/>
                        </m:rPr>
                        <a:rPr lang="es-AR" sz="1600" b="0" i="0" smtClean="0">
                          <a:latin typeface="Cambria Math" panose="02040503050406030204" pitchFamily="18" charset="0"/>
                        </a:rPr>
                        <m:t>p</m:t>
                      </m:r>
                      <m:r>
                        <a:rPr lang="es-AR" sz="1600" b="0" i="0" smtClean="0">
                          <a:latin typeface="Cambria Math" panose="02040503050406030204" pitchFamily="18" charset="0"/>
                        </a:rPr>
                        <m:t>−1</m:t>
                      </m:r>
                    </m:oMath>
                  </a14:m>
                  <a:r>
                    <a:rPr lang="es-ES" b="1" dirty="0" smtClean="0">
                      <a:latin typeface="+mj-lt"/>
                    </a:rPr>
                    <a:t>, </a:t>
                  </a:r>
                  <a:r>
                    <a:rPr lang="es-ES" dirty="0" smtClean="0">
                      <a:latin typeface="+mj-lt"/>
                    </a:rPr>
                    <a:t>en </a:t>
                  </a:r>
                  <a:r>
                    <a:rPr lang="es-ES" dirty="0">
                      <a:latin typeface="+mj-lt"/>
                    </a:rPr>
                    <a:t>la expansión.</a:t>
                  </a:r>
                </a:p>
              </p:txBody>
            </p:sp>
          </mc:Choice>
          <mc:Fallback xmlns="">
            <p:sp>
              <p:nvSpPr>
                <p:cNvPr id="7" name="Rectángulo 6"/>
                <p:cNvSpPr>
                  <a:spLocks noRot="1" noChangeAspect="1" noMove="1" noResize="1" noEditPoints="1" noAdjustHandles="1" noChangeArrowheads="1" noChangeShapeType="1" noTextEdit="1"/>
                </p:cNvSpPr>
                <p:nvPr/>
              </p:nvSpPr>
              <p:spPr>
                <a:xfrm>
                  <a:off x="1481750" y="3344297"/>
                  <a:ext cx="9762654" cy="1754326"/>
                </a:xfrm>
                <a:prstGeom prst="rect">
                  <a:avLst/>
                </a:prstGeom>
                <a:blipFill>
                  <a:blip r:embed="rId4"/>
                  <a:stretch>
                    <a:fillRect l="-499" t="-1736" b="-4514"/>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8" name="Rectángulo 7"/>
              <p:cNvSpPr/>
              <p:nvPr/>
            </p:nvSpPr>
            <p:spPr>
              <a:xfrm>
                <a:off x="1404362" y="4880439"/>
                <a:ext cx="9762654" cy="1200329"/>
              </a:xfrm>
              <a:prstGeom prst="rect">
                <a:avLst/>
              </a:prstGeom>
            </p:spPr>
            <p:txBody>
              <a:bodyPr wrap="square">
                <a:spAutoFit/>
              </a:bodyPr>
              <a:lstStyle/>
              <a:p>
                <a:r>
                  <a:rPr lang="es-ES" b="1" dirty="0" smtClean="0">
                    <a:latin typeface="+mj-lt"/>
                  </a:rPr>
                  <a:t>Número de incógnitas (puntos):</a:t>
                </a:r>
                <a:endParaRPr lang="es-ES" dirty="0">
                  <a:latin typeface="+mj-lt"/>
                </a:endParaRPr>
              </a:p>
              <a:p>
                <a:pPr marL="285750" indent="-285750">
                  <a:buFont typeface="Arial" panose="020B0604020202020204" pitchFamily="34" charset="0"/>
                  <a:buChar char="•"/>
                </a:pPr>
                <a:r>
                  <a:rPr lang="es-ES" dirty="0">
                    <a:latin typeface="+mj-lt"/>
                  </a:rPr>
                  <a:t>Cada punto </a:t>
                </a:r>
                <a14:m>
                  <m:oMath xmlns:m="http://schemas.openxmlformats.org/officeDocument/2006/math">
                    <m:r>
                      <a:rPr lang="es-AR" b="0" i="1" smtClean="0">
                        <a:latin typeface="Cambria Math" panose="02040503050406030204" pitchFamily="18" charset="0"/>
                      </a:rPr>
                      <m:t>𝑓</m:t>
                    </m:r>
                    <m:d>
                      <m:dPr>
                        <m:ctrlPr>
                          <a:rPr lang="es-AR" b="0" i="1" smtClean="0">
                            <a:latin typeface="Cambria Math" panose="02040503050406030204" pitchFamily="18" charset="0"/>
                          </a:rPr>
                        </m:ctrlPr>
                      </m:dPr>
                      <m:e>
                        <m:sSub>
                          <m:sSubPr>
                            <m:ctrlPr>
                              <a:rPr lang="es-AR" b="0"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0</m:t>
                            </m:r>
                          </m:sub>
                        </m:sSub>
                        <m:r>
                          <a:rPr lang="es-AR" b="0" i="1" smtClean="0">
                            <a:latin typeface="Cambria Math" panose="02040503050406030204" pitchFamily="18" charset="0"/>
                          </a:rPr>
                          <m:t>+</m:t>
                        </m:r>
                        <m:r>
                          <a:rPr lang="es-AR" b="0" i="1" smtClean="0">
                            <a:latin typeface="Cambria Math" panose="02040503050406030204" pitchFamily="18" charset="0"/>
                          </a:rPr>
                          <m:t>𝑚h</m:t>
                        </m:r>
                      </m:e>
                    </m:d>
                    <m:r>
                      <a:rPr lang="es-AR" b="0" i="1" smtClean="0">
                        <a:latin typeface="Cambria Math" panose="02040503050406030204" pitchFamily="18" charset="0"/>
                      </a:rPr>
                      <m:t>, </m:t>
                    </m:r>
                  </m:oMath>
                </a14:m>
                <a:r>
                  <a:rPr lang="es-ES" dirty="0" smtClean="0">
                    <a:latin typeface="+mj-lt"/>
                  </a:rPr>
                  <a:t>aporta </a:t>
                </a:r>
                <a:r>
                  <a:rPr lang="es-ES" dirty="0">
                    <a:latin typeface="+mj-lt"/>
                  </a:rPr>
                  <a:t>un coeficiente desconocido en la fórmula de diferencias.</a:t>
                </a:r>
              </a:p>
              <a:p>
                <a:pPr marL="285750" indent="-285750">
                  <a:buFont typeface="Arial" panose="020B0604020202020204" pitchFamily="34" charset="0"/>
                  <a:buChar char="•"/>
                </a:pPr>
                <a:r>
                  <a:rPr lang="es-ES" dirty="0" smtClean="0">
                    <a:latin typeface="+mj-lt"/>
                  </a:rPr>
                  <a:t>Para satisfacer todas las condiciones, necesitamos al menos tantos puntos N como ecuaciones.</a:t>
                </a:r>
              </a:p>
              <a:p>
                <a:r>
                  <a:rPr lang="es-ES" dirty="0" smtClean="0">
                    <a:latin typeface="+mj-lt"/>
                  </a:rPr>
                  <a:t>De </a:t>
                </a:r>
                <a:r>
                  <a:rPr lang="es-ES" dirty="0">
                    <a:latin typeface="+mj-lt"/>
                  </a:rPr>
                  <a:t>ahí se obtiene la condición:</a:t>
                </a:r>
              </a:p>
            </p:txBody>
          </p:sp>
        </mc:Choice>
        <mc:Fallback xmlns="">
          <p:sp>
            <p:nvSpPr>
              <p:cNvPr id="8" name="Rectángulo 7"/>
              <p:cNvSpPr>
                <a:spLocks noRot="1" noChangeAspect="1" noMove="1" noResize="1" noEditPoints="1" noAdjustHandles="1" noChangeArrowheads="1" noChangeShapeType="1" noTextEdit="1"/>
              </p:cNvSpPr>
              <p:nvPr/>
            </p:nvSpPr>
            <p:spPr>
              <a:xfrm>
                <a:off x="1404362" y="4880439"/>
                <a:ext cx="9762654" cy="1200329"/>
              </a:xfrm>
              <a:prstGeom prst="rect">
                <a:avLst/>
              </a:prstGeom>
              <a:blipFill>
                <a:blip r:embed="rId5"/>
                <a:stretch>
                  <a:fillRect l="-499" t="-3046" b="-7107"/>
                </a:stretch>
              </a:blipFill>
            </p:spPr>
            <p:txBody>
              <a:bodyPr/>
              <a:lstStyle/>
              <a:p>
                <a:r>
                  <a:rPr lang="es-AR">
                    <a:noFill/>
                  </a:rPr>
                  <a:t> </a:t>
                </a:r>
              </a:p>
            </p:txBody>
          </p:sp>
        </mc:Fallback>
      </mc:AlternateContent>
      <p:pic>
        <p:nvPicPr>
          <p:cNvPr id="10" name="Imagen 9"/>
          <p:cNvPicPr>
            <a:picLocks noChangeAspect="1"/>
          </p:cNvPicPr>
          <p:nvPr/>
        </p:nvPicPr>
        <p:blipFill>
          <a:blip r:embed="rId6"/>
          <a:stretch>
            <a:fillRect/>
          </a:stretch>
        </p:blipFill>
        <p:spPr>
          <a:xfrm>
            <a:off x="5126477" y="6080768"/>
            <a:ext cx="1508399" cy="537081"/>
          </a:xfrm>
          <a:prstGeom prst="rect">
            <a:avLst/>
          </a:prstGeom>
        </p:spPr>
      </p:pic>
    </p:spTree>
    <p:extLst>
      <p:ext uri="{BB962C8B-B14F-4D97-AF65-F5344CB8AC3E}">
        <p14:creationId xmlns:p14="http://schemas.microsoft.com/office/powerpoint/2010/main" val="438716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135256" y="488775"/>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mc:AlternateContent xmlns:mc="http://schemas.openxmlformats.org/markup-compatibility/2006" xmlns:a14="http://schemas.microsoft.com/office/drawing/2010/main">
        <mc:Choice Requires="a14">
          <p:sp>
            <p:nvSpPr>
              <p:cNvPr id="5" name="Rectángulo 4"/>
              <p:cNvSpPr/>
              <p:nvPr/>
            </p:nvSpPr>
            <p:spPr>
              <a:xfrm>
                <a:off x="1200658" y="1183744"/>
                <a:ext cx="10170061" cy="4290534"/>
              </a:xfrm>
              <a:prstGeom prst="rect">
                <a:avLst/>
              </a:prstGeom>
            </p:spPr>
            <p:txBody>
              <a:bodyPr wrap="square">
                <a:spAutoFit/>
              </a:bodyPr>
              <a:lstStyle/>
              <a:p>
                <a:r>
                  <a:rPr lang="es-ES" b="1" dirty="0" smtClean="0">
                    <a:latin typeface="+mj-lt"/>
                  </a:rPr>
                  <a:t>Por qué a veces parece que se usa "un punto menos"</a:t>
                </a:r>
              </a:p>
              <a:p>
                <a:r>
                  <a:rPr lang="es-ES" dirty="0">
                    <a:latin typeface="+mj-lt"/>
                  </a:rPr>
                  <a:t>Esto pasa porque </a:t>
                </a:r>
                <a:r>
                  <a:rPr lang="es-ES" b="1" dirty="0">
                    <a:latin typeface="+mj-lt"/>
                  </a:rPr>
                  <a:t>la fórmula es más general que los ejemplos básicos</a:t>
                </a:r>
                <a:r>
                  <a:rPr lang="es-ES" dirty="0" smtClean="0">
                    <a:latin typeface="+mj-lt"/>
                  </a:rPr>
                  <a:t>.</a:t>
                </a:r>
              </a:p>
              <a:p>
                <a:endParaRPr lang="es-ES" dirty="0">
                  <a:latin typeface="+mj-lt"/>
                </a:endParaRPr>
              </a:p>
              <a:p>
                <a:r>
                  <a:rPr lang="es-ES" b="1" dirty="0" smtClean="0">
                    <a:latin typeface="+mj-lt"/>
                  </a:rPr>
                  <a:t>Ejemplo </a:t>
                </a:r>
                <a:r>
                  <a:rPr lang="es-ES" b="1" dirty="0">
                    <a:latin typeface="+mj-lt"/>
                  </a:rPr>
                  <a:t>1:</a:t>
                </a:r>
                <a:r>
                  <a:rPr lang="es-ES" dirty="0">
                    <a:latin typeface="+mj-lt"/>
                  </a:rPr>
                  <a:t> Aproximar  </a:t>
                </a:r>
                <a14:m>
                  <m:oMath xmlns:m="http://schemas.openxmlformats.org/officeDocument/2006/math">
                    <m:sSup>
                      <m:sSupPr>
                        <m:ctrlPr>
                          <a:rPr lang="es-ES" i="1" smtClean="0">
                            <a:latin typeface="Cambria Math" panose="02040503050406030204" pitchFamily="18" charset="0"/>
                          </a:rPr>
                        </m:ctrlPr>
                      </m:sSupPr>
                      <m:e>
                        <m:r>
                          <a:rPr lang="es-AR" b="0" i="1" smtClean="0">
                            <a:latin typeface="Cambria Math" panose="02040503050406030204" pitchFamily="18" charset="0"/>
                          </a:rPr>
                          <m:t>𝑓</m:t>
                        </m:r>
                      </m:e>
                      <m:sup>
                        <m:r>
                          <a:rPr lang="es-AR" b="0" i="1" smtClean="0">
                            <a:latin typeface="Cambria Math" panose="02040503050406030204" pitchFamily="18" charset="0"/>
                          </a:rPr>
                          <m:t>′</m:t>
                        </m:r>
                      </m:sup>
                    </m:sSup>
                  </m:oMath>
                </a14:m>
                <a:r>
                  <a:rPr lang="es-ES" dirty="0" smtClean="0">
                    <a:latin typeface="+mj-lt"/>
                  </a:rPr>
                  <a:t>(x) </a:t>
                </a:r>
                <a:r>
                  <a:rPr lang="es-ES" dirty="0">
                    <a:latin typeface="+mj-lt"/>
                  </a:rPr>
                  <a:t>con precisión de orden 2 (esquema central).</a:t>
                </a:r>
              </a:p>
              <a:p>
                <a:r>
                  <a:rPr lang="es-ES" dirty="0">
                    <a:latin typeface="+mj-lt"/>
                  </a:rPr>
                  <a:t>Según la regla: </a:t>
                </a:r>
                <a14:m>
                  <m:oMath xmlns:m="http://schemas.openxmlformats.org/officeDocument/2006/math">
                    <m:r>
                      <a:rPr lang="es-AR" i="1">
                        <a:latin typeface="Cambria Math" panose="02040503050406030204" pitchFamily="18" charset="0"/>
                      </a:rPr>
                      <m:t>𝑁</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𝑘</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𝑝</m:t>
                    </m:r>
                  </m:oMath>
                </a14:m>
                <a:r>
                  <a:rPr lang="es-ES" dirty="0">
                    <a:latin typeface="+mj-lt"/>
                  </a:rPr>
                  <a:t> </a:t>
                </a:r>
                <a:r>
                  <a:rPr lang="es-ES" dirty="0" smtClean="0">
                    <a:latin typeface="+mj-lt"/>
                  </a:rPr>
                  <a:t>=1+2=3.</a:t>
                </a:r>
                <a:endParaRPr lang="es-ES" dirty="0">
                  <a:latin typeface="+mj-lt"/>
                </a:endParaRPr>
              </a:p>
              <a:p>
                <a:r>
                  <a:rPr lang="es-ES" dirty="0">
                    <a:latin typeface="+mj-lt"/>
                  </a:rPr>
                  <a:t>Pero el esquema clásico de 3 puntos (−1,0</a:t>
                </a:r>
                <a:r>
                  <a:rPr lang="es-ES" dirty="0" smtClean="0">
                    <a:latin typeface="+mj-lt"/>
                  </a:rPr>
                  <a:t>,+1) </a:t>
                </a:r>
                <a:r>
                  <a:rPr lang="es-ES" dirty="0">
                    <a:latin typeface="+mj-lt"/>
                  </a:rPr>
                  <a:t>ya cumple con eso. </a:t>
                </a:r>
              </a:p>
              <a:p>
                <a:r>
                  <a:rPr lang="es-ES" dirty="0">
                    <a:latin typeface="+mj-lt"/>
                  </a:rPr>
                  <a:t>Parece justo, no sobra </a:t>
                </a:r>
                <a:r>
                  <a:rPr lang="es-ES" dirty="0" smtClean="0">
                    <a:latin typeface="+mj-lt"/>
                  </a:rPr>
                  <a:t>nada. Sólo que en la fórmula aparecen 2 puntos.</a:t>
                </a:r>
              </a:p>
              <a:p>
                <a:endParaRPr lang="es-ES" dirty="0" smtClean="0">
                  <a:latin typeface="+mj-lt"/>
                </a:endParaRPr>
              </a:p>
              <a:p>
                <a:r>
                  <a:rPr lang="es-ES" b="1" dirty="0">
                    <a:latin typeface="+mj-lt"/>
                  </a:rPr>
                  <a:t>Ejemplo 2: </a:t>
                </a:r>
                <a:r>
                  <a:rPr lang="es-ES" dirty="0">
                    <a:latin typeface="+mj-lt"/>
                  </a:rPr>
                  <a:t>Aproximar  </a:t>
                </a:r>
                <a14:m>
                  <m:oMath xmlns:m="http://schemas.openxmlformats.org/officeDocument/2006/math">
                    <m:sSup>
                      <m:sSupPr>
                        <m:ctrlPr>
                          <a:rPr lang="es-ES" i="1">
                            <a:latin typeface="Cambria Math" panose="02040503050406030204" pitchFamily="18" charset="0"/>
                          </a:rPr>
                        </m:ctrlPr>
                      </m:sSupPr>
                      <m:e>
                        <m:r>
                          <a:rPr lang="es-AR" i="1">
                            <a:latin typeface="Cambria Math" panose="02040503050406030204" pitchFamily="18" charset="0"/>
                          </a:rPr>
                          <m:t>𝑓</m:t>
                        </m:r>
                      </m:e>
                      <m:sup>
                        <m:r>
                          <a:rPr lang="es-AR" b="0" i="1" smtClean="0">
                            <a:latin typeface="Cambria Math" panose="02040503050406030204" pitchFamily="18" charset="0"/>
                          </a:rPr>
                          <m:t>′</m:t>
                        </m:r>
                        <m:r>
                          <a:rPr lang="es-AR" i="1">
                            <a:latin typeface="Cambria Math" panose="02040503050406030204" pitchFamily="18" charset="0"/>
                          </a:rPr>
                          <m:t>′</m:t>
                        </m:r>
                      </m:sup>
                    </m:sSup>
                  </m:oMath>
                </a14:m>
                <a:r>
                  <a:rPr lang="es-ES" dirty="0">
                    <a:latin typeface="+mj-lt"/>
                  </a:rPr>
                  <a:t>(x</a:t>
                </a:r>
                <a:r>
                  <a:rPr lang="es-ES" dirty="0" smtClean="0">
                    <a:latin typeface="+mj-lt"/>
                  </a:rPr>
                  <a:t>) con </a:t>
                </a:r>
                <a:r>
                  <a:rPr lang="es-ES" dirty="0">
                    <a:latin typeface="+mj-lt"/>
                  </a:rPr>
                  <a:t>precisión de orden 2 (esquema central).</a:t>
                </a:r>
              </a:p>
              <a:p>
                <a:r>
                  <a:rPr lang="es-ES" dirty="0">
                    <a:latin typeface="+mj-lt"/>
                  </a:rPr>
                  <a:t>Regla: </a:t>
                </a:r>
                <a14:m>
                  <m:oMath xmlns:m="http://schemas.openxmlformats.org/officeDocument/2006/math">
                    <m:r>
                      <a:rPr lang="es-AR" i="1">
                        <a:latin typeface="Cambria Math" panose="02040503050406030204" pitchFamily="18" charset="0"/>
                      </a:rPr>
                      <m:t>𝑁</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𝑘</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𝑝</m:t>
                    </m:r>
                  </m:oMath>
                </a14:m>
                <a:r>
                  <a:rPr lang="es-ES" dirty="0">
                    <a:latin typeface="+mj-lt"/>
                  </a:rPr>
                  <a:t> </a:t>
                </a:r>
                <a:r>
                  <a:rPr lang="es-ES" dirty="0" smtClean="0">
                    <a:latin typeface="+mj-lt"/>
                  </a:rPr>
                  <a:t>=2+2=4.</a:t>
                </a:r>
                <a:endParaRPr lang="es-ES" dirty="0">
                  <a:latin typeface="+mj-lt"/>
                </a:endParaRPr>
              </a:p>
              <a:p>
                <a:r>
                  <a:rPr lang="es-ES" dirty="0">
                    <a:latin typeface="+mj-lt"/>
                  </a:rPr>
                  <a:t>Pero la fórmula clásica usa </a:t>
                </a:r>
                <a:r>
                  <a:rPr lang="es-ES" b="1" dirty="0">
                    <a:latin typeface="+mj-lt"/>
                  </a:rPr>
                  <a:t>3 puntos</a:t>
                </a:r>
                <a:r>
                  <a:rPr lang="es-ES" dirty="0">
                    <a:latin typeface="+mj-lt"/>
                  </a:rPr>
                  <a:t> (−1,0,+</a:t>
                </a:r>
                <a:r>
                  <a:rPr lang="es-ES" dirty="0" smtClean="0">
                    <a:latin typeface="+mj-lt"/>
                  </a:rPr>
                  <a:t>1). </a:t>
                </a:r>
                <a:endParaRPr lang="es-ES" dirty="0">
                  <a:latin typeface="+mj-lt"/>
                </a:endParaRPr>
              </a:p>
              <a:p>
                <a:r>
                  <a:rPr lang="es-ES" dirty="0">
                    <a:latin typeface="+mj-lt"/>
                  </a:rPr>
                  <a:t>¿Por qué? Porque la simetría de los coeficientes cancela automáticamente los términos impares del desarrollo de Taylor.</a:t>
                </a:r>
              </a:p>
              <a:p>
                <a:r>
                  <a:rPr lang="es-ES" dirty="0">
                    <a:latin typeface="+mj-lt"/>
                  </a:rPr>
                  <a:t>En otras palabras: </a:t>
                </a:r>
                <a:r>
                  <a:rPr lang="es-ES" b="1" dirty="0">
                    <a:latin typeface="+mj-lt"/>
                  </a:rPr>
                  <a:t>no todos los grados de libertad son necesarios</a:t>
                </a:r>
                <a:r>
                  <a:rPr lang="es-ES" dirty="0">
                    <a:latin typeface="+mj-lt"/>
                  </a:rPr>
                  <a:t>, porque la estructura de la aproximación ya elimina parte del error</a:t>
                </a:r>
                <a:r>
                  <a:rPr lang="es-ES" dirty="0" smtClean="0">
                    <a:latin typeface="+mj-lt"/>
                  </a:rPr>
                  <a:t>.</a:t>
                </a:r>
                <a:endParaRPr lang="es-ES" dirty="0">
                  <a:latin typeface="+mj-lt"/>
                </a:endParaRPr>
              </a:p>
            </p:txBody>
          </p:sp>
        </mc:Choice>
        <mc:Fallback xmlns="">
          <p:sp>
            <p:nvSpPr>
              <p:cNvPr id="5" name="Rectángulo 4"/>
              <p:cNvSpPr>
                <a:spLocks noRot="1" noChangeAspect="1" noMove="1" noResize="1" noEditPoints="1" noAdjustHandles="1" noChangeArrowheads="1" noChangeShapeType="1" noTextEdit="1"/>
              </p:cNvSpPr>
              <p:nvPr/>
            </p:nvSpPr>
            <p:spPr>
              <a:xfrm>
                <a:off x="1200658" y="1183744"/>
                <a:ext cx="10170061" cy="4290534"/>
              </a:xfrm>
              <a:prstGeom prst="rect">
                <a:avLst/>
              </a:prstGeom>
              <a:blipFill>
                <a:blip r:embed="rId2"/>
                <a:stretch>
                  <a:fillRect l="-540" t="-710" b="-1278"/>
                </a:stretch>
              </a:blipFill>
            </p:spPr>
            <p:txBody>
              <a:bodyPr/>
              <a:lstStyle/>
              <a:p>
                <a:r>
                  <a:rPr lang="es-AR">
                    <a:noFill/>
                  </a:rPr>
                  <a:t> </a:t>
                </a:r>
              </a:p>
            </p:txBody>
          </p:sp>
        </mc:Fallback>
      </mc:AlternateContent>
    </p:spTree>
    <p:extLst>
      <p:ext uri="{BB962C8B-B14F-4D97-AF65-F5344CB8AC3E}">
        <p14:creationId xmlns:p14="http://schemas.microsoft.com/office/powerpoint/2010/main" val="3200709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2972438" y="488775"/>
            <a:ext cx="6560642" cy="923330"/>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METODOS NUMERICOS APLICADOS A LAS ECUACIONES</a:t>
            </a:r>
          </a:p>
          <a:p>
            <a:pPr algn="ctr"/>
            <a:r>
              <a:rPr lang="es-AR" b="1" dirty="0" smtClean="0">
                <a:latin typeface="Times New Roman" panose="02020603050405020304" pitchFamily="18" charset="0"/>
                <a:cs typeface="Times New Roman" panose="02020603050405020304" pitchFamily="18" charset="0"/>
              </a:rPr>
              <a:t>DIFERENCIALES – 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mc:AlternateContent xmlns:mc="http://schemas.openxmlformats.org/markup-compatibility/2006" xmlns:a14="http://schemas.microsoft.com/office/drawing/2010/main">
        <mc:Choice Requires="a14">
          <p:sp>
            <p:nvSpPr>
              <p:cNvPr id="3" name="Rectángulo 2"/>
              <p:cNvSpPr/>
              <p:nvPr/>
            </p:nvSpPr>
            <p:spPr>
              <a:xfrm>
                <a:off x="1517964" y="1532454"/>
                <a:ext cx="9291874" cy="2585323"/>
              </a:xfrm>
              <a:prstGeom prst="rect">
                <a:avLst/>
              </a:prstGeom>
            </p:spPr>
            <p:txBody>
              <a:bodyPr wrap="square">
                <a:spAutoFit/>
              </a:bodyPr>
              <a:lstStyle/>
              <a:p>
                <a:r>
                  <a:rPr lang="es-ES" b="1" dirty="0" smtClean="0">
                    <a:latin typeface="+mj-lt"/>
                  </a:rPr>
                  <a:t>Conclusión</a:t>
                </a:r>
              </a:p>
              <a:p>
                <a:endParaRPr lang="es-ES" b="1" dirty="0"/>
              </a:p>
              <a:p>
                <a:pPr marL="285750" indent="-285750">
                  <a:buFont typeface="Arial" panose="020B0604020202020204" pitchFamily="34" charset="0"/>
                  <a:buChar char="•"/>
                </a:pPr>
                <a:r>
                  <a:rPr lang="es-ES" dirty="0">
                    <a:latin typeface="+mj-lt"/>
                  </a:rPr>
                  <a:t>La regla </a:t>
                </a:r>
                <a14:m>
                  <m:oMath xmlns:m="http://schemas.openxmlformats.org/officeDocument/2006/math">
                    <m:r>
                      <a:rPr lang="es-AR" i="1">
                        <a:latin typeface="Cambria Math" panose="02040503050406030204" pitchFamily="18" charset="0"/>
                      </a:rPr>
                      <m:t>𝑁</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𝑘</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𝑝</m:t>
                    </m:r>
                  </m:oMath>
                </a14:m>
                <a:r>
                  <a:rPr lang="es-ES" dirty="0" smtClean="0">
                    <a:latin typeface="+mj-lt"/>
                  </a:rPr>
                  <a:t> </a:t>
                </a:r>
                <a:r>
                  <a:rPr lang="es-ES" b="1" dirty="0">
                    <a:latin typeface="+mj-lt"/>
                  </a:rPr>
                  <a:t>es suficiente</a:t>
                </a:r>
                <a:r>
                  <a:rPr lang="es-ES" dirty="0">
                    <a:latin typeface="+mj-lt"/>
                  </a:rPr>
                  <a:t> pero no siempre </a:t>
                </a:r>
                <a:r>
                  <a:rPr lang="es-ES" b="1" dirty="0">
                    <a:latin typeface="+mj-lt"/>
                  </a:rPr>
                  <a:t>mínima</a:t>
                </a:r>
                <a:r>
                  <a:rPr lang="es-ES" dirty="0" smtClean="0">
                    <a:latin typeface="+mj-lt"/>
                  </a:rPr>
                  <a:t>.</a:t>
                </a:r>
              </a:p>
              <a:p>
                <a:pPr marL="285750" indent="-285750">
                  <a:buFont typeface="Arial" panose="020B0604020202020204" pitchFamily="34" charset="0"/>
                  <a:buChar char="•"/>
                </a:pPr>
                <a:endParaRPr lang="es-ES" dirty="0">
                  <a:latin typeface="+mj-lt"/>
                </a:endParaRPr>
              </a:p>
              <a:p>
                <a:pPr marL="285750" indent="-285750">
                  <a:buFont typeface="Arial" panose="020B0604020202020204" pitchFamily="34" charset="0"/>
                  <a:buChar char="•"/>
                </a:pPr>
                <a:r>
                  <a:rPr lang="es-ES" dirty="0">
                    <a:latin typeface="+mj-lt"/>
                  </a:rPr>
                  <a:t>En casos simétricos (como diferencias centrales para derivadas pares) se logra el mismo orden con </a:t>
                </a:r>
                <a:r>
                  <a:rPr lang="es-ES" b="1" dirty="0">
                    <a:latin typeface="+mj-lt"/>
                  </a:rPr>
                  <a:t>un punto menos</a:t>
                </a:r>
                <a:r>
                  <a:rPr lang="es-ES" dirty="0">
                    <a:latin typeface="+mj-lt"/>
                  </a:rPr>
                  <a:t> porque el error se cancela de forma natural</a:t>
                </a:r>
                <a:r>
                  <a:rPr lang="es-ES" dirty="0" smtClean="0">
                    <a:latin typeface="+mj-lt"/>
                  </a:rPr>
                  <a:t>.</a:t>
                </a:r>
              </a:p>
              <a:p>
                <a:pPr marL="285750" indent="-285750">
                  <a:buFont typeface="Arial" panose="020B0604020202020204" pitchFamily="34" charset="0"/>
                  <a:buChar char="•"/>
                </a:pPr>
                <a:endParaRPr lang="es-ES" dirty="0">
                  <a:latin typeface="+mj-lt"/>
                </a:endParaRPr>
              </a:p>
              <a:p>
                <a:pPr marL="285750" indent="-285750">
                  <a:buFont typeface="Arial" panose="020B0604020202020204" pitchFamily="34" charset="0"/>
                  <a:buChar char="•"/>
                </a:pPr>
                <a:r>
                  <a:rPr lang="es-ES" dirty="0">
                    <a:latin typeface="+mj-lt"/>
                  </a:rPr>
                  <a:t>Por eso en los ejemplos de libros o clases a veces aparece un esquema “más corto” que el predicho.</a:t>
                </a:r>
              </a:p>
            </p:txBody>
          </p:sp>
        </mc:Choice>
        <mc:Fallback xmlns="">
          <p:sp>
            <p:nvSpPr>
              <p:cNvPr id="3" name="Rectángulo 2"/>
              <p:cNvSpPr>
                <a:spLocks noRot="1" noChangeAspect="1" noMove="1" noResize="1" noEditPoints="1" noAdjustHandles="1" noChangeArrowheads="1" noChangeShapeType="1" noTextEdit="1"/>
              </p:cNvSpPr>
              <p:nvPr/>
            </p:nvSpPr>
            <p:spPr>
              <a:xfrm>
                <a:off x="1517964" y="1532454"/>
                <a:ext cx="9291874" cy="2585323"/>
              </a:xfrm>
              <a:prstGeom prst="rect">
                <a:avLst/>
              </a:prstGeom>
              <a:blipFill>
                <a:blip r:embed="rId2"/>
                <a:stretch>
                  <a:fillRect l="-525" t="-1179" b="-2830"/>
                </a:stretch>
              </a:blipFill>
            </p:spPr>
            <p:txBody>
              <a:bodyPr/>
              <a:lstStyle/>
              <a:p>
                <a:r>
                  <a:rPr lang="es-AR">
                    <a:noFill/>
                  </a:rPr>
                  <a:t> </a:t>
                </a:r>
              </a:p>
            </p:txBody>
          </p:sp>
        </mc:Fallback>
      </mc:AlternateContent>
    </p:spTree>
    <p:extLst>
      <p:ext uri="{BB962C8B-B14F-4D97-AF65-F5344CB8AC3E}">
        <p14:creationId xmlns:p14="http://schemas.microsoft.com/office/powerpoint/2010/main" val="445879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3797754" y="418496"/>
            <a:ext cx="4705134"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 Condiciones de Contorno</a:t>
            </a:r>
            <a:endParaRPr lang="es-AR" b="1" dirty="0">
              <a:latin typeface="Times New Roman" panose="02020603050405020304" pitchFamily="18" charset="0"/>
              <a:cs typeface="Times New Roman" panose="02020603050405020304" pitchFamily="18" charset="0"/>
            </a:endParaRPr>
          </a:p>
        </p:txBody>
      </p:sp>
      <p:sp>
        <p:nvSpPr>
          <p:cNvPr id="3" name="CuadroTexto 2"/>
          <p:cNvSpPr txBox="1"/>
          <p:nvPr/>
        </p:nvSpPr>
        <p:spPr>
          <a:xfrm>
            <a:off x="1314496" y="977278"/>
            <a:ext cx="3399329" cy="369332"/>
          </a:xfrm>
          <a:prstGeom prst="rect">
            <a:avLst/>
          </a:prstGeom>
          <a:noFill/>
        </p:spPr>
        <p:txBody>
          <a:bodyPr wrap="none" rtlCol="0">
            <a:spAutoFit/>
          </a:bodyPr>
          <a:lstStyle/>
          <a:p>
            <a:r>
              <a:rPr lang="es-AR" b="1" dirty="0" smtClean="0">
                <a:latin typeface="Times New Roman" panose="02020603050405020304" pitchFamily="18" charset="0"/>
                <a:cs typeface="Times New Roman" panose="02020603050405020304" pitchFamily="18" charset="0"/>
              </a:rPr>
              <a:t>Problema Estacionario (Poisson)</a:t>
            </a:r>
            <a:endParaRPr lang="es-AR" b="1" dirty="0">
              <a:latin typeface="Times New Roman" panose="02020603050405020304" pitchFamily="18" charset="0"/>
              <a:cs typeface="Times New Roman" panose="02020603050405020304" pitchFamily="18" charset="0"/>
            </a:endParaRPr>
          </a:p>
        </p:txBody>
      </p:sp>
      <p:sp>
        <p:nvSpPr>
          <p:cNvPr id="5" name="CuadroTexto 4"/>
          <p:cNvSpPr txBox="1"/>
          <p:nvPr/>
        </p:nvSpPr>
        <p:spPr>
          <a:xfrm>
            <a:off x="1314496" y="1417302"/>
            <a:ext cx="5384807" cy="369332"/>
          </a:xfrm>
          <a:prstGeom prst="rect">
            <a:avLst/>
          </a:prstGeom>
          <a:noFill/>
        </p:spPr>
        <p:txBody>
          <a:bodyPr wrap="none" rtlCol="0">
            <a:spAutoFit/>
          </a:bodyPr>
          <a:lstStyle/>
          <a:p>
            <a:r>
              <a:rPr lang="es-AR" dirty="0" smtClean="0"/>
              <a:t>Recordando el problema de difusión en una dimensión:</a:t>
            </a:r>
            <a:endParaRPr lang="es-AR" dirty="0"/>
          </a:p>
        </p:txBody>
      </p:sp>
      <mc:AlternateContent xmlns:mc="http://schemas.openxmlformats.org/markup-compatibility/2006" xmlns:a14="http://schemas.microsoft.com/office/drawing/2010/main">
        <mc:Choice Requires="a14">
          <p:sp>
            <p:nvSpPr>
              <p:cNvPr id="8" name="CuadroTexto 7"/>
              <p:cNvSpPr txBox="1"/>
              <p:nvPr/>
            </p:nvSpPr>
            <p:spPr>
              <a:xfrm>
                <a:off x="1974715" y="2052536"/>
                <a:ext cx="3647986"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f>
                        <m:fPr>
                          <m:ctrlPr>
                            <a:rPr lang="es-AR" b="0" i="1" smtClean="0">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𝑢</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r>
                            <a:rPr lang="es-AR" b="0" i="1" smtClean="0">
                              <a:latin typeface="Cambria Math" panose="02040503050406030204" pitchFamily="18" charset="0"/>
                              <a:ea typeface="Cambria Math" panose="02040503050406030204" pitchFamily="18" charset="0"/>
                            </a:rPr>
                            <m:t>)</m:t>
                          </m:r>
                        </m:num>
                        <m:den>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den>
                      </m:f>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k</m:t>
                      </m:r>
                      <m:f>
                        <m:fPr>
                          <m:ctrlPr>
                            <a:rPr lang="es-AR" b="0" i="1" smtClean="0">
                              <a:latin typeface="Cambria Math" panose="02040503050406030204" pitchFamily="18" charset="0"/>
                              <a:ea typeface="Cambria Math" panose="02040503050406030204" pitchFamily="18" charset="0"/>
                            </a:rPr>
                          </m:ctrlPr>
                        </m:fPr>
                        <m:num>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e>
                            <m:sup>
                              <m:r>
                                <a:rPr lang="es-AR" b="0" i="1" smtClean="0">
                                  <a:latin typeface="Cambria Math" panose="02040503050406030204" pitchFamily="18" charset="0"/>
                                  <a:ea typeface="Cambria Math" panose="02040503050406030204" pitchFamily="18" charset="0"/>
                                </a:rPr>
                                <m:t>2</m:t>
                              </m:r>
                            </m:sup>
                          </m:sSup>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e>
                          </m:d>
                        </m:num>
                        <m:den>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den>
                      </m:f>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Q</m:t>
                      </m:r>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x</m:t>
                      </m:r>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t</m:t>
                      </m:r>
                      <m:r>
                        <a:rPr lang="es-AR" b="0" i="0" smtClean="0">
                          <a:latin typeface="Cambria Math" panose="02040503050406030204" pitchFamily="18" charset="0"/>
                          <a:ea typeface="Cambria Math" panose="02040503050406030204" pitchFamily="18" charset="0"/>
                        </a:rPr>
                        <m:t>)</m:t>
                      </m:r>
                    </m:oMath>
                  </m:oMathPara>
                </a14:m>
                <a:endParaRPr lang="es-AR"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974715" y="2052536"/>
                <a:ext cx="3647986" cy="648126"/>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5633342" y="2218066"/>
                <a:ext cx="4557145" cy="369332"/>
              </a:xfrm>
              <a:prstGeom prst="rect">
                <a:avLst/>
              </a:prstGeom>
              <a:noFill/>
            </p:spPr>
            <p:txBody>
              <a:bodyPr wrap="none" rtlCol="0">
                <a:spAutoFit/>
              </a:bodyPr>
              <a:lstStyle/>
              <a:p>
                <a:r>
                  <a:rPr lang="es-AR" dirty="0" smtClean="0"/>
                  <a:t>donde </a:t>
                </a:r>
                <a14:m>
                  <m:oMath xmlns:m="http://schemas.openxmlformats.org/officeDocument/2006/math">
                    <m:r>
                      <a:rPr lang="es-AR" b="0" i="1" smtClean="0">
                        <a:latin typeface="Cambria Math" panose="02040503050406030204" pitchFamily="18" charset="0"/>
                        <a:ea typeface="Cambria Math" panose="02040503050406030204" pitchFamily="18" charset="0"/>
                      </a:rPr>
                      <m:t>𝑢</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e>
                    </m:d>
                  </m:oMath>
                </a14:m>
                <a:r>
                  <a:rPr lang="es-AR" dirty="0" smtClean="0"/>
                  <a:t> es la variable dependiente. </a:t>
                </a:r>
                <a:endParaRPr lang="es-AR"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5633342" y="2218066"/>
                <a:ext cx="4557145" cy="369332"/>
              </a:xfrm>
              <a:prstGeom prst="rect">
                <a:avLst/>
              </a:prstGeom>
              <a:blipFill>
                <a:blip r:embed="rId3"/>
                <a:stretch>
                  <a:fillRect l="-1070" t="-10000" r="-134" b="-2666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2052536" y="2898843"/>
                <a:ext cx="2806922" cy="369332"/>
              </a:xfrm>
              <a:prstGeom prst="rect">
                <a:avLst/>
              </a:prstGeom>
              <a:noFill/>
            </p:spPr>
            <p:txBody>
              <a:bodyPr wrap="none" rtlCol="0">
                <a:spAutoFit/>
              </a:bodyPr>
              <a:lstStyle/>
              <a:p>
                <a:r>
                  <a:rPr lang="es-AR" dirty="0"/>
                  <a:t>y</a:t>
                </a:r>
                <a:r>
                  <a:rPr lang="es-AR" dirty="0" smtClean="0"/>
                  <a:t> además </a:t>
                </a:r>
                <a14:m>
                  <m:oMath xmlns:m="http://schemas.openxmlformats.org/officeDocument/2006/math">
                    <m:r>
                      <a:rPr lang="es-AR" b="0" i="1" smtClean="0">
                        <a:latin typeface="Cambria Math" panose="02040503050406030204" pitchFamily="18" charset="0"/>
                      </a:rPr>
                      <m:t>0</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𝐿</m:t>
                    </m:r>
                    <m:r>
                      <a:rPr lang="es-AR" b="0" i="1" smtClean="0">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𝑡</m:t>
                    </m:r>
                    <m:r>
                      <a:rPr lang="es-AR" b="0" i="1" smtClean="0">
                        <a:latin typeface="Cambria Math" panose="02040503050406030204" pitchFamily="18" charset="0"/>
                        <a:ea typeface="Cambria Math" panose="02040503050406030204" pitchFamily="18" charset="0"/>
                      </a:rPr>
                      <m:t>≥0</m:t>
                    </m:r>
                  </m:oMath>
                </a14:m>
                <a:endParaRPr lang="es-AR"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2052536" y="2898843"/>
                <a:ext cx="2806922" cy="369332"/>
              </a:xfrm>
              <a:prstGeom prst="rect">
                <a:avLst/>
              </a:prstGeom>
              <a:blipFill>
                <a:blip r:embed="rId4"/>
                <a:stretch>
                  <a:fillRect l="-1957" t="-10000" b="-2666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1314496" y="3472774"/>
                <a:ext cx="9326143" cy="896912"/>
              </a:xfrm>
              <a:prstGeom prst="rect">
                <a:avLst/>
              </a:prstGeom>
              <a:noFill/>
            </p:spPr>
            <p:txBody>
              <a:bodyPr wrap="none" rtlCol="0">
                <a:spAutoFit/>
              </a:bodyPr>
              <a:lstStyle/>
              <a:p>
                <a:r>
                  <a:rPr lang="es-AR" dirty="0" smtClean="0"/>
                  <a:t>Al considerar el estado estacionario, donde la variable </a:t>
                </a:r>
                <a14:m>
                  <m:oMath xmlns:m="http://schemas.openxmlformats.org/officeDocument/2006/math">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e>
                    </m:d>
                  </m:oMath>
                </a14:m>
                <a:r>
                  <a:rPr lang="es-AR" dirty="0" smtClean="0"/>
                  <a:t> no cambia con el tiempo, entonces:</a:t>
                </a:r>
              </a:p>
              <a:p>
                <a:pPr/>
                <a14:m>
                  <m:oMathPara xmlns:m="http://schemas.openxmlformats.org/officeDocument/2006/math">
                    <m:oMathParaPr>
                      <m:jc m:val="centerGroup"/>
                    </m:oMathParaPr>
                    <m:oMath xmlns:m="http://schemas.openxmlformats.org/officeDocument/2006/math">
                      <m:f>
                        <m:fPr>
                          <m:ctrlPr>
                            <a:rPr lang="es-AR" b="0" i="1" smtClean="0">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𝑢</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r>
                            <a:rPr lang="es-AR" b="0" i="1" smtClean="0">
                              <a:latin typeface="Cambria Math" panose="02040503050406030204" pitchFamily="18" charset="0"/>
                              <a:ea typeface="Cambria Math" panose="02040503050406030204" pitchFamily="18" charset="0"/>
                            </a:rPr>
                            <m:t>)</m:t>
                          </m:r>
                        </m:num>
                        <m:den>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den>
                      </m:f>
                      <m:r>
                        <a:rPr lang="es-AR" b="0" i="0" smtClean="0">
                          <a:latin typeface="Cambria Math" panose="02040503050406030204" pitchFamily="18" charset="0"/>
                          <a:ea typeface="Cambria Math" panose="02040503050406030204" pitchFamily="18" charset="0"/>
                        </a:rPr>
                        <m:t>=0</m:t>
                      </m:r>
                    </m:oMath>
                  </m:oMathPara>
                </a14:m>
                <a:endParaRPr lang="es-AR"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314496" y="3472774"/>
                <a:ext cx="9326143" cy="896912"/>
              </a:xfrm>
              <a:prstGeom prst="rect">
                <a:avLst/>
              </a:prstGeom>
              <a:blipFill>
                <a:blip r:embed="rId5"/>
                <a:stretch>
                  <a:fillRect l="-588" t="-4082"/>
                </a:stretch>
              </a:blipFill>
            </p:spPr>
            <p:txBody>
              <a:bodyPr/>
              <a:lstStyle/>
              <a:p>
                <a:r>
                  <a:rPr lang="es-AR">
                    <a:noFill/>
                  </a:rPr>
                  <a:t> </a:t>
                </a:r>
              </a:p>
            </p:txBody>
          </p:sp>
        </mc:Fallback>
      </mc:AlternateContent>
      <p:sp>
        <p:nvSpPr>
          <p:cNvPr id="13" name="CuadroTexto 12"/>
          <p:cNvSpPr txBox="1"/>
          <p:nvPr/>
        </p:nvSpPr>
        <p:spPr>
          <a:xfrm>
            <a:off x="1314496" y="4465676"/>
            <a:ext cx="5397953" cy="369332"/>
          </a:xfrm>
          <a:prstGeom prst="rect">
            <a:avLst/>
          </a:prstGeom>
          <a:noFill/>
        </p:spPr>
        <p:txBody>
          <a:bodyPr wrap="none" rtlCol="0">
            <a:spAutoFit/>
          </a:bodyPr>
          <a:lstStyle/>
          <a:p>
            <a:r>
              <a:rPr lang="es-AR" dirty="0" smtClean="0"/>
              <a:t>La ecuación de Poisson nos queda de la siguiente forma</a:t>
            </a:r>
            <a:endParaRPr lang="es-AR" dirty="0"/>
          </a:p>
        </p:txBody>
      </p:sp>
      <mc:AlternateContent xmlns:mc="http://schemas.openxmlformats.org/markup-compatibility/2006" xmlns:a14="http://schemas.microsoft.com/office/drawing/2010/main">
        <mc:Choice Requires="a14">
          <p:sp>
            <p:nvSpPr>
              <p:cNvPr id="14" name="CuadroTexto 13"/>
              <p:cNvSpPr txBox="1"/>
              <p:nvPr/>
            </p:nvSpPr>
            <p:spPr>
              <a:xfrm>
                <a:off x="3594479" y="4930999"/>
                <a:ext cx="2034403"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k</m:t>
                      </m:r>
                      <m:f>
                        <m:fPr>
                          <m:ctrlPr>
                            <a:rPr lang="es-AR" b="0" i="1" smtClean="0">
                              <a:latin typeface="Cambria Math" panose="02040503050406030204" pitchFamily="18" charset="0"/>
                              <a:ea typeface="Cambria Math" panose="02040503050406030204" pitchFamily="18" charset="0"/>
                            </a:rPr>
                          </m:ctrlPr>
                        </m:fPr>
                        <m:num>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e>
                            <m:sup>
                              <m:r>
                                <a:rPr lang="es-AR" b="0" i="1" smtClean="0">
                                  <a:latin typeface="Cambria Math" panose="02040503050406030204" pitchFamily="18" charset="0"/>
                                  <a:ea typeface="Cambria Math" panose="02040503050406030204" pitchFamily="18" charset="0"/>
                                </a:rPr>
                                <m:t>2</m:t>
                              </m:r>
                            </m:sup>
                          </m:sSup>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e>
                          </m:d>
                        </m:num>
                        <m:den>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den>
                      </m:f>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Q</m:t>
                      </m:r>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x</m:t>
                      </m:r>
                      <m:r>
                        <a:rPr lang="es-AR" b="0" i="0" smtClean="0">
                          <a:latin typeface="Cambria Math" panose="02040503050406030204" pitchFamily="18" charset="0"/>
                          <a:ea typeface="Cambria Math" panose="02040503050406030204" pitchFamily="18" charset="0"/>
                        </a:rPr>
                        <m:t>)</m:t>
                      </m:r>
                    </m:oMath>
                  </m:oMathPara>
                </a14:m>
                <a:endParaRPr lang="es-AR"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3594479" y="4930999"/>
                <a:ext cx="2034403" cy="648126"/>
              </a:xfrm>
              <a:prstGeom prst="rect">
                <a:avLst/>
              </a:prstGeom>
              <a:blipFill>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Rectángulo 15"/>
              <p:cNvSpPr/>
              <p:nvPr/>
            </p:nvSpPr>
            <p:spPr>
              <a:xfrm>
                <a:off x="6038160" y="5138077"/>
                <a:ext cx="1138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ea typeface="Cambria Math" panose="02040503050406030204" pitchFamily="18" charset="0"/>
                        </a:rPr>
                        <m:t>𝑢</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e>
                      </m:d>
                    </m:oMath>
                  </m:oMathPara>
                </a14:m>
                <a:endParaRPr lang="es-AR" dirty="0"/>
              </a:p>
            </p:txBody>
          </p:sp>
        </mc:Choice>
        <mc:Fallback xmlns="">
          <p:sp>
            <p:nvSpPr>
              <p:cNvPr id="16" name="Rectángulo 15"/>
              <p:cNvSpPr>
                <a:spLocks noRot="1" noChangeAspect="1" noMove="1" noResize="1" noEditPoints="1" noAdjustHandles="1" noChangeArrowheads="1" noChangeShapeType="1" noTextEdit="1"/>
              </p:cNvSpPr>
              <p:nvPr/>
            </p:nvSpPr>
            <p:spPr>
              <a:xfrm>
                <a:off x="6038160" y="5138077"/>
                <a:ext cx="1138709" cy="369332"/>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7" name="Rectángulo 16"/>
              <p:cNvSpPr/>
              <p:nvPr/>
            </p:nvSpPr>
            <p:spPr>
              <a:xfrm>
                <a:off x="7386573" y="5138077"/>
                <a:ext cx="2116798" cy="369332"/>
              </a:xfrm>
              <a:prstGeom prst="rect">
                <a:avLst/>
              </a:prstGeom>
            </p:spPr>
            <p:txBody>
              <a:bodyPr wrap="none">
                <a:spAutoFit/>
              </a:bodyPr>
              <a:lstStyle/>
              <a:p>
                <a:r>
                  <a:rPr lang="es-AR" dirty="0" smtClean="0"/>
                  <a:t>y además </a:t>
                </a:r>
                <a14:m>
                  <m:oMath xmlns:m="http://schemas.openxmlformats.org/officeDocument/2006/math">
                    <m:r>
                      <a:rPr lang="es-AR" b="0" i="1" smtClean="0">
                        <a:latin typeface="Cambria Math" panose="02040503050406030204" pitchFamily="18" charset="0"/>
                      </a:rPr>
                      <m:t>0</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𝐿</m:t>
                    </m:r>
                  </m:oMath>
                </a14:m>
                <a:endParaRPr lang="es-AR" dirty="0"/>
              </a:p>
            </p:txBody>
          </p:sp>
        </mc:Choice>
        <mc:Fallback xmlns="">
          <p:sp>
            <p:nvSpPr>
              <p:cNvPr id="17" name="Rectángulo 16"/>
              <p:cNvSpPr>
                <a:spLocks noRot="1" noChangeAspect="1" noMove="1" noResize="1" noEditPoints="1" noAdjustHandles="1" noChangeArrowheads="1" noChangeShapeType="1" noTextEdit="1"/>
              </p:cNvSpPr>
              <p:nvPr/>
            </p:nvSpPr>
            <p:spPr>
              <a:xfrm>
                <a:off x="7386573" y="5138077"/>
                <a:ext cx="2116798" cy="369332"/>
              </a:xfrm>
              <a:prstGeom prst="rect">
                <a:avLst/>
              </a:prstGeom>
              <a:blipFill>
                <a:blip r:embed="rId8"/>
                <a:stretch>
                  <a:fillRect l="-2594" t="-10000" b="-26667"/>
                </a:stretch>
              </a:blipFill>
            </p:spPr>
            <p:txBody>
              <a:bodyPr/>
              <a:lstStyle/>
              <a:p>
                <a:r>
                  <a:rPr lang="es-AR">
                    <a:noFill/>
                  </a:rPr>
                  <a:t> </a:t>
                </a:r>
              </a:p>
            </p:txBody>
          </p:sp>
        </mc:Fallback>
      </mc:AlternateContent>
      <p:sp>
        <p:nvSpPr>
          <p:cNvPr id="18" name="CuadroTexto 17"/>
          <p:cNvSpPr txBox="1"/>
          <p:nvPr/>
        </p:nvSpPr>
        <p:spPr>
          <a:xfrm>
            <a:off x="1459149" y="5885234"/>
            <a:ext cx="9303252" cy="369332"/>
          </a:xfrm>
          <a:prstGeom prst="rect">
            <a:avLst/>
          </a:prstGeom>
          <a:noFill/>
        </p:spPr>
        <p:txBody>
          <a:bodyPr wrap="none" rtlCol="0">
            <a:spAutoFit/>
          </a:bodyPr>
          <a:lstStyle/>
          <a:p>
            <a:r>
              <a:rPr lang="es-AR" dirty="0" smtClean="0"/>
              <a:t>Lo que haremos ahora es discretizar el problema 1D con condiciones de borde del tipo DIRICHLET</a:t>
            </a:r>
            <a:endParaRPr lang="es-AR" dirty="0"/>
          </a:p>
        </p:txBody>
      </p:sp>
    </p:spTree>
    <p:extLst>
      <p:ext uri="{BB962C8B-B14F-4D97-AF65-F5344CB8AC3E}">
        <p14:creationId xmlns:p14="http://schemas.microsoft.com/office/powerpoint/2010/main" val="2702454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sp>
        <p:nvSpPr>
          <p:cNvPr id="2" name="Rectángulo 1"/>
          <p:cNvSpPr/>
          <p:nvPr/>
        </p:nvSpPr>
        <p:spPr>
          <a:xfrm>
            <a:off x="1339684" y="939644"/>
            <a:ext cx="4009239" cy="646331"/>
          </a:xfrm>
          <a:prstGeom prst="rect">
            <a:avLst/>
          </a:prstGeom>
        </p:spPr>
        <p:txBody>
          <a:bodyPr wrap="none">
            <a:spAutoFit/>
          </a:bodyPr>
          <a:lstStyle/>
          <a:p>
            <a:r>
              <a:rPr lang="es-AR" b="1" dirty="0">
                <a:latin typeface="+mj-lt"/>
                <a:cs typeface="Times New Roman" panose="02020603050405020304" pitchFamily="18" charset="0"/>
              </a:rPr>
              <a:t>C</a:t>
            </a:r>
            <a:r>
              <a:rPr lang="es-AR" b="1" dirty="0" smtClean="0">
                <a:latin typeface="+mj-lt"/>
                <a:cs typeface="Times New Roman" panose="02020603050405020304" pitchFamily="18" charset="0"/>
              </a:rPr>
              <a:t>ondiciones de borde del tipo DIRICHLET</a:t>
            </a:r>
            <a:r>
              <a:rPr lang="es-AR" dirty="0" smtClean="0">
                <a:latin typeface="+mj-lt"/>
                <a:cs typeface="Times New Roman" panose="02020603050405020304" pitchFamily="18" charset="0"/>
              </a:rPr>
              <a:t>. </a:t>
            </a:r>
          </a:p>
          <a:p>
            <a:r>
              <a:rPr lang="es-AR" dirty="0" smtClean="0">
                <a:latin typeface="+mj-lt"/>
                <a:cs typeface="Times New Roman" panose="02020603050405020304" pitchFamily="18" charset="0"/>
              </a:rPr>
              <a:t>Consideremos el problema:</a:t>
            </a:r>
            <a:endParaRPr lang="es-AR"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uadroTexto 4"/>
              <p:cNvSpPr txBox="1"/>
              <p:nvPr/>
            </p:nvSpPr>
            <p:spPr>
              <a:xfrm>
                <a:off x="4421330" y="1412518"/>
                <a:ext cx="3618876"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AR" b="0" i="1" smtClean="0">
                              <a:latin typeface="Cambria Math" panose="02040503050406030204" pitchFamily="18" charset="0"/>
                            </a:rPr>
                          </m:ctrlPr>
                        </m:dPr>
                        <m:e>
                          <m:eqArr>
                            <m:eqArrPr>
                              <m:ctrlPr>
                                <a:rPr lang="es-AR" b="0" i="1" smtClean="0">
                                  <a:latin typeface="Cambria Math" panose="02040503050406030204" pitchFamily="18" charset="0"/>
                                  <a:ea typeface="Cambria Math" panose="02040503050406030204" pitchFamily="18" charset="0"/>
                                </a:rPr>
                              </m:ctrlPr>
                            </m:eqArrPr>
                            <m:e>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k</m:t>
                              </m:r>
                              <m:f>
                                <m:fPr>
                                  <m:ctrlPr>
                                    <a:rPr lang="es-AR" b="0" i="1" smtClean="0">
                                      <a:latin typeface="Cambria Math" panose="02040503050406030204" pitchFamily="18" charset="0"/>
                                      <a:ea typeface="Cambria Math" panose="02040503050406030204" pitchFamily="18" charset="0"/>
                                    </a:rPr>
                                  </m:ctrlPr>
                                </m:fPr>
                                <m:num>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e>
                                    <m:sup>
                                      <m:r>
                                        <a:rPr lang="es-AR" b="0" i="1" smtClean="0">
                                          <a:latin typeface="Cambria Math" panose="02040503050406030204" pitchFamily="18" charset="0"/>
                                          <a:ea typeface="Cambria Math" panose="02040503050406030204" pitchFamily="18" charset="0"/>
                                        </a:rPr>
                                        <m:t>2</m:t>
                                      </m:r>
                                    </m:sup>
                                  </m:sSup>
                                  <m:r>
                                    <a:rPr lang="es-AR" b="0" i="1" smtClean="0">
                                      <a:latin typeface="Cambria Math" panose="02040503050406030204" pitchFamily="18" charset="0"/>
                                      <a:ea typeface="Cambria Math" panose="02040503050406030204" pitchFamily="18" charset="0"/>
                                    </a:rPr>
                                    <m:t>𝑢</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𝑥</m:t>
                                      </m:r>
                                    </m:e>
                                  </m:d>
                                </m:num>
                                <m:den>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den>
                              </m:f>
                              <m:r>
                                <a:rPr lang="es-AR" b="0" i="0" smtClean="0">
                                  <a:latin typeface="Cambria Math" panose="02040503050406030204" pitchFamily="18" charset="0"/>
                                  <a:ea typeface="Cambria Math" panose="02040503050406030204" pitchFamily="18" charset="0"/>
                                </a:rPr>
                                <m:t>=</m:t>
                              </m:r>
                              <m:r>
                                <m:rPr>
                                  <m:sty m:val="p"/>
                                </m:rPr>
                                <a:rPr lang="es-AR" b="0" i="0" smtClean="0">
                                  <a:latin typeface="Cambria Math" panose="02040503050406030204" pitchFamily="18" charset="0"/>
                                  <a:ea typeface="Cambria Math" panose="02040503050406030204" pitchFamily="18" charset="0"/>
                                </a:rPr>
                                <m:t>f</m:t>
                              </m:r>
                              <m:d>
                                <m:dPr>
                                  <m:ctrlPr>
                                    <a:rPr lang="es-AR" b="0" i="1" smtClean="0">
                                      <a:latin typeface="Cambria Math" panose="02040503050406030204" pitchFamily="18" charset="0"/>
                                      <a:ea typeface="Cambria Math" panose="02040503050406030204" pitchFamily="18" charset="0"/>
                                    </a:rPr>
                                  </m:ctrlPr>
                                </m:dPr>
                                <m:e>
                                  <m:r>
                                    <m:rPr>
                                      <m:sty m:val="p"/>
                                    </m:rPr>
                                    <a:rPr lang="es-AR" b="0" i="0" smtClean="0">
                                      <a:latin typeface="Cambria Math" panose="02040503050406030204" pitchFamily="18" charset="0"/>
                                      <a:ea typeface="Cambria Math" panose="02040503050406030204" pitchFamily="18" charset="0"/>
                                    </a:rPr>
                                    <m:t>x</m:t>
                                  </m:r>
                                </m:e>
                              </m:d>
                              <m:r>
                                <m:rPr>
                                  <m:nor/>
                                </m:rPr>
                                <a:rPr lang="es-AR" dirty="0" smtClean="0"/>
                                <m:t>, </m:t>
                              </m:r>
                              <m:r>
                                <a:rPr lang="es-AR" b="0" i="1" dirty="0" smtClean="0">
                                  <a:latin typeface="Cambria Math" panose="02040503050406030204" pitchFamily="18" charset="0"/>
                                </a:rPr>
                                <m:t>       </m:t>
                              </m:r>
                              <m:r>
                                <a:rPr lang="es-AR" b="0" i="1" dirty="0" smtClean="0">
                                  <a:latin typeface="Cambria Math" panose="02040503050406030204" pitchFamily="18" charset="0"/>
                                </a:rPr>
                                <m:t>0</m:t>
                              </m:r>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𝑥</m:t>
                              </m:r>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𝐿</m:t>
                              </m:r>
                              <m:r>
                                <m:rPr>
                                  <m:nor/>
                                </m:rPr>
                                <a:rPr lang="es-AR" dirty="0" smtClean="0"/>
                                <m:t> </m:t>
                              </m:r>
                            </m:e>
                            <m:e>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0</m:t>
                                  </m:r>
                                </m:e>
                              </m:d>
                              <m:r>
                                <a:rPr lang="es-AR" b="0" i="1" smtClean="0">
                                  <a:latin typeface="Cambria Math" panose="02040503050406030204" pitchFamily="18" charset="0"/>
                                </a:rPr>
                                <m:t>=</m:t>
                              </m:r>
                              <m:r>
                                <a:rPr lang="es-AR" b="0" i="1" smtClean="0">
                                  <a:latin typeface="Cambria Math" panose="02040503050406030204" pitchFamily="18" charset="0"/>
                                </a:rPr>
                                <m:t>𝑎</m:t>
                              </m:r>
                              <m:r>
                                <a:rPr lang="es-AR" b="0" i="1" smtClean="0">
                                  <a:latin typeface="Cambria Math" panose="02040503050406030204" pitchFamily="18" charset="0"/>
                                </a:rPr>
                                <m:t>,</m:t>
                              </m:r>
                              <m:r>
                                <m:rPr>
                                  <m:nor/>
                                </m:rPr>
                                <a:rPr lang="es-AR" b="0" dirty="0" smtClean="0"/>
                                <m:t> </m:t>
                              </m:r>
                            </m:e>
                            <m:e>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𝐿</m:t>
                                  </m:r>
                                </m:e>
                              </m:d>
                              <m:r>
                                <a:rPr lang="es-AR" b="0" i="1" smtClean="0">
                                  <a:latin typeface="Cambria Math" panose="02040503050406030204" pitchFamily="18" charset="0"/>
                                </a:rPr>
                                <m:t>=</m:t>
                              </m:r>
                              <m:r>
                                <a:rPr lang="es-AR" b="0" i="1" smtClean="0">
                                  <a:latin typeface="Cambria Math" panose="02040503050406030204" pitchFamily="18" charset="0"/>
                                </a:rPr>
                                <m:t>𝑏</m:t>
                              </m:r>
                              <m:r>
                                <a:rPr lang="es-AR" b="0" i="1" smtClean="0">
                                  <a:latin typeface="Cambria Math" panose="02040503050406030204" pitchFamily="18" charset="0"/>
                                </a:rPr>
                                <m:t>,</m:t>
                              </m:r>
                              <m:r>
                                <m:rPr>
                                  <m:nor/>
                                </m:rPr>
                                <a:rPr lang="es-AR" b="0" dirty="0" smtClean="0"/>
                                <m:t> </m:t>
                              </m:r>
                            </m:e>
                          </m:eqArr>
                        </m:e>
                      </m:d>
                    </m:oMath>
                  </m:oMathPara>
                </a14:m>
                <a:endParaRPr lang="es-AR" b="0" dirty="0" smtClean="0"/>
              </a:p>
            </p:txBody>
          </p:sp>
        </mc:Choice>
        <mc:Fallback xmlns="">
          <p:sp>
            <p:nvSpPr>
              <p:cNvPr id="5" name="CuadroTexto 4"/>
              <p:cNvSpPr txBox="1">
                <a:spLocks noRot="1" noChangeAspect="1" noMove="1" noResize="1" noEditPoints="1" noAdjustHandles="1" noChangeArrowheads="1" noChangeShapeType="1" noTextEdit="1"/>
              </p:cNvSpPr>
              <p:nvPr/>
            </p:nvSpPr>
            <p:spPr>
              <a:xfrm>
                <a:off x="4421330" y="1412518"/>
                <a:ext cx="3618876" cy="1340880"/>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1339684" y="2903106"/>
                <a:ext cx="10263707" cy="3416320"/>
              </a:xfrm>
              <a:prstGeom prst="rect">
                <a:avLst/>
              </a:prstGeom>
              <a:noFill/>
            </p:spPr>
            <p:txBody>
              <a:bodyPr wrap="square" rtlCol="0">
                <a:spAutoFit/>
              </a:bodyPr>
              <a:lstStyle/>
              <a:p>
                <a:r>
                  <a:rPr lang="es-AR" dirty="0" smtClean="0">
                    <a:latin typeface="+mj-lt"/>
                  </a:rPr>
                  <a:t>Tenemos una derivada segunda, la cual la tenemos que discretizar. Definimos un error de aproximación de </a:t>
                </a:r>
              </a:p>
              <a:p>
                <a14:m>
                  <m:oMath xmlns:m="http://schemas.openxmlformats.org/officeDocument/2006/math">
                    <m:r>
                      <a:rPr lang="es-AR" b="0" i="1" smtClean="0">
                        <a:latin typeface="Cambria Math" panose="02040503050406030204" pitchFamily="18" charset="0"/>
                      </a:rPr>
                      <m:t>𝑂</m:t>
                    </m:r>
                    <m:r>
                      <a:rPr lang="es-AR" b="0" i="1" smtClean="0">
                        <a:latin typeface="Cambria Math" panose="02040503050406030204" pitchFamily="18" charset="0"/>
                      </a:rPr>
                      <m:t>(∆</m:t>
                    </m:r>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oMath>
                </a14:m>
                <a:r>
                  <a:rPr lang="es-AR" dirty="0" smtClean="0">
                    <a:latin typeface="+mj-lt"/>
                  </a:rPr>
                  <a:t>)</a:t>
                </a:r>
                <a14:m>
                  <m:oMath xmlns:m="http://schemas.openxmlformats.org/officeDocument/2006/math">
                    <m:r>
                      <a:rPr lang="es-AR"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𝑂</m:t>
                    </m:r>
                    <m:r>
                      <a:rPr lang="es-AR" b="0" i="1" dirty="0" smtClean="0">
                        <a:latin typeface="Cambria Math" panose="02040503050406030204" pitchFamily="18" charset="0"/>
                        <a:ea typeface="Cambria Math" panose="02040503050406030204" pitchFamily="18" charset="0"/>
                      </a:rPr>
                      <m:t>(</m:t>
                    </m:r>
                    <m:sSup>
                      <m:sSupPr>
                        <m:ctrlPr>
                          <a:rPr lang="es-AR" b="0" i="1" dirty="0" smtClean="0">
                            <a:latin typeface="Cambria Math" panose="02040503050406030204" pitchFamily="18" charset="0"/>
                            <a:ea typeface="Cambria Math" panose="02040503050406030204" pitchFamily="18" charset="0"/>
                          </a:rPr>
                        </m:ctrlPr>
                      </m:sSupPr>
                      <m:e>
                        <m:r>
                          <a:rPr lang="es-AR" b="0" i="1" dirty="0" smtClean="0">
                            <a:latin typeface="Cambria Math" panose="02040503050406030204" pitchFamily="18" charset="0"/>
                            <a:ea typeface="Cambria Math" panose="02040503050406030204" pitchFamily="18" charset="0"/>
                          </a:rPr>
                          <m:t>h</m:t>
                        </m:r>
                      </m:e>
                      <m:sup>
                        <m:r>
                          <a:rPr lang="es-AR" b="0" i="1" dirty="0" smtClean="0">
                            <a:latin typeface="Cambria Math" panose="02040503050406030204" pitchFamily="18" charset="0"/>
                            <a:ea typeface="Cambria Math" panose="02040503050406030204" pitchFamily="18" charset="0"/>
                          </a:rPr>
                          <m:t>2</m:t>
                        </m:r>
                      </m:sup>
                    </m:sSup>
                  </m:oMath>
                </a14:m>
                <a:r>
                  <a:rPr lang="es-AR" dirty="0" smtClean="0">
                    <a:latin typeface="+mj-lt"/>
                  </a:rPr>
                  <a:t>). Siempre que </a:t>
                </a:r>
                <a14:m>
                  <m:oMath xmlns:m="http://schemas.openxmlformats.org/officeDocument/2006/math">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 </m:t>
                    </m:r>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h</m:t>
                    </m:r>
                    <m:r>
                      <a:rPr lang="es-AR" b="0" i="0" smtClean="0">
                        <a:latin typeface="Cambria Math" panose="02040503050406030204" pitchFamily="18" charset="0"/>
                      </a:rPr>
                      <m:t> </m:t>
                    </m:r>
                    <m:r>
                      <a:rPr lang="es-AR" b="0" i="1" smtClean="0">
                        <a:latin typeface="Cambria Math" panose="02040503050406030204" pitchFamily="18" charset="0"/>
                        <a:ea typeface="Cambria Math" panose="02040503050406030204" pitchFamily="18" charset="0"/>
                      </a:rPr>
                      <m:t>∈</m:t>
                    </m:r>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0</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𝐿</m:t>
                        </m:r>
                      </m:e>
                    </m:d>
                    <m:r>
                      <a:rPr lang="es-AR" b="0" i="1" smtClean="0">
                        <a:latin typeface="Cambria Math" panose="02040503050406030204" pitchFamily="18" charset="0"/>
                        <a:ea typeface="Cambria Math" panose="02040503050406030204" pitchFamily="18" charset="0"/>
                      </a:rPr>
                      <m:t>.</m:t>
                    </m:r>
                  </m:oMath>
                </a14:m>
                <a:endParaRPr lang="es-AR" b="0" dirty="0" smtClean="0">
                  <a:latin typeface="+mj-lt"/>
                  <a:ea typeface="Cambria Math" panose="02040503050406030204" pitchFamily="18" charset="0"/>
                </a:endParaRPr>
              </a:p>
              <a:p>
                <a:r>
                  <a:rPr lang="es-AR" dirty="0" smtClean="0">
                    <a:latin typeface="+mj-lt"/>
                  </a:rPr>
                  <a:t>Para obtener un método numérico, definimos </a:t>
                </a:r>
                <a14:m>
                  <m:oMath xmlns:m="http://schemas.openxmlformats.org/officeDocument/2006/math">
                    <m:r>
                      <a:rPr lang="es-AR" b="0" i="1" smtClean="0">
                        <a:latin typeface="Cambria Math" panose="02040503050406030204" pitchFamily="18" charset="0"/>
                      </a:rPr>
                      <m:t>𝑁</m:t>
                    </m:r>
                  </m:oMath>
                </a14:m>
                <a:r>
                  <a:rPr lang="es-AR" dirty="0" smtClean="0">
                    <a:latin typeface="+mj-lt"/>
                  </a:rPr>
                  <a:t> como el numero de subdominios en que dividimos nuestro</a:t>
                </a:r>
              </a:p>
              <a:p>
                <a:r>
                  <a:rPr lang="es-AR" dirty="0" smtClean="0">
                    <a:latin typeface="+mj-lt"/>
                  </a:rPr>
                  <a:t>dominio, de tal forma que: </a:t>
                </a:r>
                <a14:m>
                  <m:oMath xmlns:m="http://schemas.openxmlformats.org/officeDocument/2006/math">
                    <m:r>
                      <a:rPr lang="es-AR" b="0" i="1" smtClean="0">
                        <a:latin typeface="Cambria Math" panose="02040503050406030204" pitchFamily="18" charset="0"/>
                      </a:rPr>
                      <m:t>0</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𝑥</m:t>
                        </m:r>
                      </m:e>
                      <m:sub>
                        <m:r>
                          <a:rPr lang="es-AR" b="0" i="1" smtClean="0">
                            <a:latin typeface="Cambria Math" panose="02040503050406030204" pitchFamily="18" charset="0"/>
                            <a:ea typeface="Cambria Math" panose="02040503050406030204" pitchFamily="18" charset="0"/>
                          </a:rPr>
                          <m:t>1</m:t>
                        </m:r>
                      </m:sub>
                    </m:sSub>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𝑥</m:t>
                        </m:r>
                      </m:e>
                      <m:sub>
                        <m:r>
                          <a:rPr lang="es-AR" b="0" i="1" smtClean="0">
                            <a:latin typeface="Cambria Math" panose="02040503050406030204" pitchFamily="18" charset="0"/>
                            <a:ea typeface="Cambria Math" panose="02040503050406030204" pitchFamily="18" charset="0"/>
                          </a:rPr>
                          <m:t>2</m:t>
                        </m:r>
                      </m:sub>
                    </m:sSub>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𝑥</m:t>
                        </m:r>
                      </m:e>
                      <m:sub>
                        <m:r>
                          <a:rPr lang="es-AR" b="0" i="1" smtClean="0">
                            <a:latin typeface="Cambria Math" panose="02040503050406030204" pitchFamily="18" charset="0"/>
                            <a:ea typeface="Cambria Math" panose="02040503050406030204" pitchFamily="18" charset="0"/>
                          </a:rPr>
                          <m:t>3</m:t>
                        </m:r>
                      </m:sub>
                    </m:sSub>
                  </m:oMath>
                </a14:m>
                <a:r>
                  <a:rPr lang="es-AR" b="0" dirty="0" smtClean="0">
                    <a:latin typeface="+mj-lt"/>
                    <a:ea typeface="Cambria Math" panose="02040503050406030204" pitchFamily="18" charset="0"/>
                  </a:rPr>
                  <a:t> </a:t>
                </a:r>
                <a14:m>
                  <m:oMath xmlns:m="http://schemas.openxmlformats.org/officeDocument/2006/math">
                    <m:r>
                      <a:rPr lang="es-AR" b="0" i="1" smtClean="0">
                        <a:latin typeface="Cambria Math" panose="02040503050406030204" pitchFamily="18" charset="0"/>
                        <a:ea typeface="Cambria Math" panose="02040503050406030204" pitchFamily="18" charset="0"/>
                      </a:rPr>
                      <m:t>≤</m:t>
                    </m:r>
                  </m:oMath>
                </a14:m>
                <a:r>
                  <a:rPr lang="es-AR" dirty="0" smtClean="0">
                    <a:latin typeface="+mj-lt"/>
                  </a:rPr>
                  <a:t>……..</a:t>
                </a:r>
                <a:r>
                  <a:rPr lang="es-AR" b="0" dirty="0" smtClean="0">
                    <a:latin typeface="+mj-lt"/>
                    <a:ea typeface="Cambria Math" panose="02040503050406030204" pitchFamily="18" charset="0"/>
                  </a:rPr>
                  <a:t> </a:t>
                </a:r>
                <a14:m>
                  <m:oMath xmlns:m="http://schemas.openxmlformats.org/officeDocument/2006/math">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𝑥</m:t>
                        </m:r>
                      </m:e>
                      <m:sub>
                        <m:r>
                          <a:rPr lang="es-AR" b="0" i="1" smtClean="0">
                            <a:latin typeface="Cambria Math" panose="02040503050406030204" pitchFamily="18" charset="0"/>
                            <a:ea typeface="Cambria Math" panose="02040503050406030204" pitchFamily="18" charset="0"/>
                          </a:rPr>
                          <m:t>𝑁</m:t>
                        </m:r>
                      </m:sub>
                    </m:sSub>
                  </m:oMath>
                </a14:m>
                <a:r>
                  <a:rPr lang="es-AR" b="0" dirty="0" smtClean="0">
                    <a:latin typeface="+mj-lt"/>
                    <a:ea typeface="Cambria Math" panose="02040503050406030204" pitchFamily="18" charset="0"/>
                  </a:rPr>
                  <a:t> </a:t>
                </a:r>
                <a14:m>
                  <m:oMath xmlns:m="http://schemas.openxmlformats.org/officeDocument/2006/math">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𝐿</m:t>
                    </m:r>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h</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𝑥</m:t>
                        </m:r>
                      </m:e>
                      <m:sub>
                        <m:r>
                          <a:rPr lang="es-AR" b="0" i="1" smtClean="0">
                            <a:latin typeface="Cambria Math" panose="02040503050406030204" pitchFamily="18" charset="0"/>
                            <a:ea typeface="Cambria Math" panose="02040503050406030204" pitchFamily="18" charset="0"/>
                          </a:rPr>
                          <m:t>𝑁</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1</m:t>
                        </m:r>
                      </m:sub>
                    </m:sSub>
                  </m:oMath>
                </a14:m>
                <a:r>
                  <a:rPr lang="es-AR" b="0" dirty="0" smtClean="0">
                    <a:latin typeface="+mj-lt"/>
                    <a:ea typeface="Cambria Math" panose="02040503050406030204" pitchFamily="18" charset="0"/>
                  </a:rPr>
                  <a:t> </a:t>
                </a:r>
                <a14:m>
                  <m:oMath xmlns:m="http://schemas.openxmlformats.org/officeDocument/2006/math">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𝐿</m:t>
                    </m:r>
                    <m:r>
                      <a:rPr lang="es-AR" b="0" i="1" dirty="0" smtClean="0">
                        <a:latin typeface="Cambria Math" panose="02040503050406030204" pitchFamily="18" charset="0"/>
                        <a:ea typeface="Cambria Math" panose="02040503050406030204" pitchFamily="18" charset="0"/>
                      </a:rPr>
                      <m:t>.</m:t>
                    </m:r>
                  </m:oMath>
                </a14:m>
                <a:endParaRPr lang="es-AR" dirty="0" smtClean="0">
                  <a:latin typeface="+mj-lt"/>
                </a:endParaRPr>
              </a:p>
              <a:p>
                <a:endParaRPr lang="es-AR" dirty="0">
                  <a:latin typeface="+mj-lt"/>
                </a:endParaRPr>
              </a:p>
              <a:p>
                <a:r>
                  <a:rPr lang="es-ES" b="1" dirty="0" smtClean="0">
                    <a:latin typeface="+mj-lt"/>
                  </a:rPr>
                  <a:t>La </a:t>
                </a:r>
                <a:r>
                  <a:rPr lang="es-ES" b="1" dirty="0">
                    <a:latin typeface="+mj-lt"/>
                  </a:rPr>
                  <a:t>idea principal del </a:t>
                </a:r>
                <a:r>
                  <a:rPr lang="es-ES" b="1" dirty="0" smtClean="0">
                    <a:latin typeface="+mj-lt"/>
                  </a:rPr>
                  <a:t>método </a:t>
                </a:r>
                <a:r>
                  <a:rPr lang="es-ES" b="1" dirty="0">
                    <a:latin typeface="+mj-lt"/>
                  </a:rPr>
                  <a:t>de </a:t>
                </a:r>
                <a:r>
                  <a:rPr lang="es-ES" b="1" dirty="0" smtClean="0">
                    <a:latin typeface="+mj-lt"/>
                  </a:rPr>
                  <a:t>Diferencias Finitas </a:t>
                </a:r>
                <a:r>
                  <a:rPr lang="es-ES" b="1" dirty="0">
                    <a:latin typeface="+mj-lt"/>
                  </a:rPr>
                  <a:t>consiste en </a:t>
                </a:r>
                <a:r>
                  <a:rPr lang="es-ES" b="1" dirty="0" smtClean="0">
                    <a:latin typeface="+mj-lt"/>
                  </a:rPr>
                  <a:t>reemplazar </a:t>
                </a:r>
                <a:r>
                  <a:rPr lang="es-AR" b="1" dirty="0" smtClean="0">
                    <a:latin typeface="+mj-lt"/>
                  </a:rPr>
                  <a:t>derivadas </a:t>
                </a:r>
                <a:r>
                  <a:rPr lang="es-AR" b="1" dirty="0">
                    <a:latin typeface="+mj-lt"/>
                  </a:rPr>
                  <a:t>por cocientes de diferencias</a:t>
                </a:r>
                <a:r>
                  <a:rPr lang="es-AR" b="1" dirty="0" smtClean="0">
                    <a:latin typeface="+mj-lt"/>
                  </a:rPr>
                  <a:t>.</a:t>
                </a:r>
              </a:p>
              <a:p>
                <a:r>
                  <a:rPr lang="es-AR" dirty="0">
                    <a:latin typeface="+mj-lt"/>
                  </a:rPr>
                  <a:t>Si observamos </a:t>
                </a:r>
                <a:r>
                  <a:rPr lang="es-AR" dirty="0" smtClean="0">
                    <a:latin typeface="+mj-lt"/>
                  </a:rPr>
                  <a:t>que: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sub>
                    </m:sSub>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m:t>
                    </m:r>
                  </m:oMath>
                </a14:m>
                <a:r>
                  <a:rPr lang="es-AR" b="1" dirty="0" smtClean="0">
                    <a:latin typeface="+mj-lt"/>
                  </a:rPr>
                  <a:t>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r>
                          <a:rPr lang="es-AR" b="0" i="1" smtClean="0">
                            <a:latin typeface="Cambria Math" panose="02040503050406030204" pitchFamily="18" charset="0"/>
                          </a:rPr>
                          <m:t>−</m:t>
                        </m:r>
                        <m:r>
                          <a:rPr lang="es-AR" b="0" i="1" smtClean="0">
                            <a:latin typeface="Cambria Math" panose="02040503050406030204" pitchFamily="18" charset="0"/>
                          </a:rPr>
                          <m:t>1</m:t>
                        </m:r>
                      </m:sub>
                    </m:sSub>
                  </m:oMath>
                </a14:m>
                <a:r>
                  <a:rPr lang="es-AR" b="1" dirty="0" smtClean="0">
                    <a:latin typeface="+mj-lt"/>
                  </a:rPr>
                  <a:t> </a:t>
                </a:r>
                <a:r>
                  <a:rPr lang="es-AR" dirty="0" smtClean="0">
                    <a:latin typeface="+mj-lt"/>
                  </a:rPr>
                  <a:t>y que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sub>
                    </m:sSub>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m:t>
                    </m:r>
                  </m:oMath>
                </a14:m>
                <a:r>
                  <a:rPr lang="es-AR" b="1" dirty="0" smtClean="0">
                    <a:latin typeface="+mj-lt"/>
                  </a:rPr>
                  <a:t>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r>
                          <a:rPr lang="es-AR" b="0" i="1" smtClean="0">
                            <a:latin typeface="Cambria Math" panose="02040503050406030204" pitchFamily="18" charset="0"/>
                          </a:rPr>
                          <m:t>+</m:t>
                        </m:r>
                        <m:r>
                          <a:rPr lang="es-AR" b="0" i="1" smtClean="0">
                            <a:latin typeface="Cambria Math" panose="02040503050406030204" pitchFamily="18" charset="0"/>
                          </a:rPr>
                          <m:t>1</m:t>
                        </m:r>
                      </m:sub>
                    </m:sSub>
                  </m:oMath>
                </a14:m>
                <a:r>
                  <a:rPr lang="es-AR" dirty="0" smtClean="0">
                    <a:latin typeface="+mj-lt"/>
                  </a:rPr>
                  <a:t>, entonces:</a:t>
                </a:r>
              </a:p>
              <a:p>
                <a:endParaRPr lang="es-AR" dirty="0">
                  <a:latin typeface="+mj-lt"/>
                </a:endParaRPr>
              </a:p>
              <a:p>
                <a:endParaRPr lang="es-AR" dirty="0" smtClean="0">
                  <a:latin typeface="+mj-lt"/>
                </a:endParaRPr>
              </a:p>
              <a:p>
                <a:endParaRPr lang="es-AR" dirty="0">
                  <a:latin typeface="+mj-lt"/>
                </a:endParaRPr>
              </a:p>
              <a:p>
                <a:r>
                  <a:rPr lang="es-AR" dirty="0" smtClean="0">
                    <a:latin typeface="+mj-lt"/>
                  </a:rPr>
                  <a:t>Para </a:t>
                </a:r>
                <a14:m>
                  <m:oMath xmlns:m="http://schemas.openxmlformats.org/officeDocument/2006/math">
                    <m:r>
                      <a:rPr lang="es-AR" b="0" i="1" smtClean="0">
                        <a:latin typeface="Cambria Math" panose="02040503050406030204" pitchFamily="18" charset="0"/>
                      </a:rPr>
                      <m:t>𝑖</m:t>
                    </m:r>
                    <m:r>
                      <a:rPr lang="es-AR" b="0" i="1" smtClean="0">
                        <a:latin typeface="Cambria Math" panose="02040503050406030204" pitchFamily="18" charset="0"/>
                      </a:rPr>
                      <m:t>=</m:t>
                    </m:r>
                    <m:r>
                      <a:rPr lang="es-AR" b="0" i="1" smtClean="0">
                        <a:latin typeface="Cambria Math" panose="02040503050406030204" pitchFamily="18" charset="0"/>
                      </a:rPr>
                      <m:t>2</m:t>
                    </m:r>
                    <m:r>
                      <a:rPr lang="es-AR" b="0" i="1" smtClean="0">
                        <a:latin typeface="Cambria Math" panose="02040503050406030204" pitchFamily="18" charset="0"/>
                      </a:rPr>
                      <m:t>,</m:t>
                    </m:r>
                    <m:r>
                      <a:rPr lang="es-AR" b="0" i="1" smtClean="0">
                        <a:latin typeface="Cambria Math" panose="02040503050406030204" pitchFamily="18" charset="0"/>
                      </a:rPr>
                      <m:t>3</m:t>
                    </m:r>
                    <m:r>
                      <a:rPr lang="es-AR" b="0" i="1" smtClean="0">
                        <a:latin typeface="Cambria Math" panose="02040503050406030204" pitchFamily="18" charset="0"/>
                      </a:rPr>
                      <m:t>,</m:t>
                    </m:r>
                    <m:r>
                      <a:rPr lang="es-AR" b="0" i="1" smtClean="0">
                        <a:latin typeface="Cambria Math" panose="02040503050406030204" pitchFamily="18" charset="0"/>
                      </a:rPr>
                      <m:t>4</m:t>
                    </m:r>
                    <m:r>
                      <a:rPr lang="es-AR" b="0" i="1" smtClean="0">
                        <a:latin typeface="Cambria Math" panose="02040503050406030204" pitchFamily="18" charset="0"/>
                      </a:rPr>
                      <m:t>,. . . . .</m:t>
                    </m:r>
                    <m:r>
                      <a:rPr lang="es-AR" b="0" i="1" smtClean="0">
                        <a:latin typeface="Cambria Math" panose="02040503050406030204" pitchFamily="18" charset="0"/>
                      </a:rPr>
                      <m:t>𝐿</m:t>
                    </m:r>
                    <m:r>
                      <a:rPr lang="es-AR" b="0" i="1" smtClean="0">
                        <a:latin typeface="Cambria Math" panose="02040503050406030204" pitchFamily="18" charset="0"/>
                      </a:rPr>
                      <m:t> </m:t>
                    </m:r>
                  </m:oMath>
                </a14:m>
                <a:r>
                  <a:rPr lang="es-AR" dirty="0" smtClean="0">
                    <a:latin typeface="+mj-lt"/>
                  </a:rPr>
                  <a:t>y que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1</m:t>
                            </m:r>
                          </m:sub>
                        </m:sSub>
                      </m:e>
                    </m:d>
                    <m:r>
                      <a:rPr lang="es-AR" b="0" i="1" smtClean="0">
                        <a:latin typeface="Cambria Math" panose="02040503050406030204" pitchFamily="18" charset="0"/>
                      </a:rPr>
                      <m:t>=</m:t>
                    </m:r>
                    <m:r>
                      <a:rPr lang="es-AR" b="0" i="1" smtClean="0">
                        <a:latin typeface="Cambria Math" panose="02040503050406030204" pitchFamily="18" charset="0"/>
                      </a:rPr>
                      <m:t>𝑎</m:t>
                    </m:r>
                  </m:oMath>
                </a14:m>
                <a:r>
                  <a:rPr lang="es-AR" dirty="0" smtClean="0">
                    <a:latin typeface="+mj-lt"/>
                  </a:rPr>
                  <a:t> y que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𝑁</m:t>
                            </m:r>
                            <m:r>
                              <a:rPr lang="es-AR" b="0" i="1" smtClean="0">
                                <a:latin typeface="Cambria Math" panose="02040503050406030204" pitchFamily="18" charset="0"/>
                              </a:rPr>
                              <m:t>+</m:t>
                            </m:r>
                            <m:r>
                              <a:rPr lang="es-AR" b="0" i="1" smtClean="0">
                                <a:latin typeface="Cambria Math" panose="02040503050406030204" pitchFamily="18" charset="0"/>
                              </a:rPr>
                              <m:t>1</m:t>
                            </m:r>
                          </m:sub>
                        </m:sSub>
                      </m:e>
                    </m:d>
                    <m:r>
                      <a:rPr lang="es-AR" b="0" i="1" smtClean="0">
                        <a:latin typeface="Cambria Math" panose="02040503050406030204" pitchFamily="18" charset="0"/>
                      </a:rPr>
                      <m:t>=</m:t>
                    </m:r>
                    <m:r>
                      <a:rPr lang="es-AR" b="0" i="1" smtClean="0">
                        <a:latin typeface="Cambria Math" panose="02040503050406030204" pitchFamily="18" charset="0"/>
                      </a:rPr>
                      <m:t>𝑏</m:t>
                    </m:r>
                    <m:r>
                      <a:rPr lang="es-AR" b="0" i="1" smtClean="0">
                        <a:latin typeface="Cambria Math" panose="02040503050406030204" pitchFamily="18" charset="0"/>
                      </a:rPr>
                      <m:t>,</m:t>
                    </m:r>
                  </m:oMath>
                </a14:m>
                <a:r>
                  <a:rPr lang="es-AR" dirty="0" smtClean="0">
                    <a:latin typeface="+mj-lt"/>
                  </a:rPr>
                  <a:t> el sistema quedará de la siguiente forma:</a:t>
                </a:r>
              </a:p>
            </p:txBody>
          </p:sp>
        </mc:Choice>
        <mc:Fallback xmlns="">
          <p:sp>
            <p:nvSpPr>
              <p:cNvPr id="3" name="CuadroTexto 2"/>
              <p:cNvSpPr txBox="1">
                <a:spLocks noRot="1" noChangeAspect="1" noMove="1" noResize="1" noEditPoints="1" noAdjustHandles="1" noChangeArrowheads="1" noChangeShapeType="1" noTextEdit="1"/>
              </p:cNvSpPr>
              <p:nvPr/>
            </p:nvSpPr>
            <p:spPr>
              <a:xfrm>
                <a:off x="1339684" y="2903106"/>
                <a:ext cx="10263707" cy="3416320"/>
              </a:xfrm>
              <a:prstGeom prst="rect">
                <a:avLst/>
              </a:prstGeom>
              <a:blipFill>
                <a:blip r:embed="rId3"/>
                <a:stretch>
                  <a:fillRect l="-535" t="-891" b="-1961"/>
                </a:stretch>
              </a:blipFill>
            </p:spPr>
            <p:txBody>
              <a:bodyPr/>
              <a:lstStyle/>
              <a:p>
                <a:r>
                  <a:rPr lang="es-AR">
                    <a:noFill/>
                  </a:rPr>
                  <a:t> </a:t>
                </a:r>
              </a:p>
            </p:txBody>
          </p:sp>
        </mc:Fallback>
      </mc:AlternateContent>
      <p:pic>
        <p:nvPicPr>
          <p:cNvPr id="9" name="Imagen 8"/>
          <p:cNvPicPr>
            <a:picLocks noChangeAspect="1"/>
          </p:cNvPicPr>
          <p:nvPr/>
        </p:nvPicPr>
        <p:blipFill>
          <a:blip r:embed="rId4"/>
          <a:stretch>
            <a:fillRect/>
          </a:stretch>
        </p:blipFill>
        <p:spPr>
          <a:xfrm>
            <a:off x="2050658" y="5216367"/>
            <a:ext cx="7659169" cy="762106"/>
          </a:xfrm>
          <a:prstGeom prst="rect">
            <a:avLst/>
          </a:prstGeom>
        </p:spPr>
      </p:pic>
    </p:spTree>
    <p:extLst>
      <p:ext uri="{BB962C8B-B14F-4D97-AF65-F5344CB8AC3E}">
        <p14:creationId xmlns:p14="http://schemas.microsoft.com/office/powerpoint/2010/main" val="3442105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1351341" y="2657171"/>
                <a:ext cx="9597957" cy="646331"/>
              </a:xfrm>
              <a:prstGeom prst="rect">
                <a:avLst/>
              </a:prstGeom>
            </p:spPr>
            <p:txBody>
              <a:bodyPr wrap="square">
                <a:spAutoFit/>
              </a:bodyPr>
              <a:lstStyle/>
              <a:p>
                <a:r>
                  <a:rPr lang="es-ES" dirty="0" smtClean="0">
                    <a:latin typeface="+mj-lt"/>
                  </a:rPr>
                  <a:t>La idea es entonces definir aproximaciones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𝑈</m:t>
                        </m:r>
                      </m:e>
                      <m:sub>
                        <m:r>
                          <a:rPr lang="es-AR" b="0" i="1" smtClean="0">
                            <a:latin typeface="Cambria Math" panose="02040503050406030204" pitchFamily="18" charset="0"/>
                          </a:rPr>
                          <m:t>𝑖</m:t>
                        </m:r>
                      </m:sub>
                    </m:sSub>
                    <m:r>
                      <a:rPr lang="es-AR"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𝑢</m:t>
                    </m:r>
                    <m:r>
                      <a:rPr lang="es-AR" b="0" i="1" smtClean="0">
                        <a:latin typeface="Cambria Math" panose="02040503050406030204" pitchFamily="18" charset="0"/>
                        <a:ea typeface="Cambria Math" panose="02040503050406030204" pitchFamily="18" charset="0"/>
                      </a:rPr>
                      <m:t>(</m:t>
                    </m:r>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sub>
                    </m:sSub>
                  </m:oMath>
                </a14:m>
                <a:r>
                  <a:rPr lang="es-ES" dirty="0" smtClean="0">
                    <a:latin typeface="+mj-lt"/>
                  </a:rPr>
                  <a:t>) que </a:t>
                </a:r>
                <a:r>
                  <a:rPr lang="es-ES" dirty="0">
                    <a:latin typeface="+mj-lt"/>
                  </a:rPr>
                  <a:t>cumplan las </a:t>
                </a:r>
                <a:r>
                  <a:rPr lang="es-ES" dirty="0" smtClean="0">
                    <a:latin typeface="+mj-lt"/>
                  </a:rPr>
                  <a:t>formulas anteriores </a:t>
                </a:r>
                <a:r>
                  <a:rPr lang="es-ES" dirty="0">
                    <a:latin typeface="+mj-lt"/>
                  </a:rPr>
                  <a:t>con igualdad, es </a:t>
                </a:r>
                <a:r>
                  <a:rPr lang="es-ES" dirty="0" smtClean="0">
                    <a:latin typeface="+mj-lt"/>
                  </a:rPr>
                  <a:t>decir:</a:t>
                </a:r>
                <a:endParaRPr lang="es-AR" dirty="0">
                  <a:latin typeface="+mj-lt"/>
                </a:endParaRPr>
              </a:p>
            </p:txBody>
          </p:sp>
        </mc:Choice>
        <mc:Fallback xmlns="">
          <p:sp>
            <p:nvSpPr>
              <p:cNvPr id="3" name="Rectángulo 2"/>
              <p:cNvSpPr>
                <a:spLocks noRot="1" noChangeAspect="1" noMove="1" noResize="1" noEditPoints="1" noAdjustHandles="1" noChangeArrowheads="1" noChangeShapeType="1" noTextEdit="1"/>
              </p:cNvSpPr>
              <p:nvPr/>
            </p:nvSpPr>
            <p:spPr>
              <a:xfrm>
                <a:off x="1351341" y="2657171"/>
                <a:ext cx="9597957" cy="646331"/>
              </a:xfrm>
              <a:prstGeom prst="rect">
                <a:avLst/>
              </a:prstGeom>
              <a:blipFill>
                <a:blip r:embed="rId2"/>
                <a:stretch>
                  <a:fillRect l="-572" t="-5660" b="-14151"/>
                </a:stretch>
              </a:blipFill>
            </p:spPr>
            <p:txBody>
              <a:bodyPr/>
              <a:lstStyle/>
              <a:p>
                <a:r>
                  <a:rPr lang="es-AR">
                    <a:noFill/>
                  </a:rPr>
                  <a:t> </a:t>
                </a:r>
              </a:p>
            </p:txBody>
          </p:sp>
        </mc:Fallback>
      </mc:AlternateContent>
      <p:pic>
        <p:nvPicPr>
          <p:cNvPr id="7" name="Imagen 6"/>
          <p:cNvPicPr>
            <a:picLocks noChangeAspect="1"/>
          </p:cNvPicPr>
          <p:nvPr/>
        </p:nvPicPr>
        <p:blipFill>
          <a:blip r:embed="rId3"/>
          <a:stretch>
            <a:fillRect/>
          </a:stretch>
        </p:blipFill>
        <p:spPr>
          <a:xfrm>
            <a:off x="2790184" y="3324467"/>
            <a:ext cx="5477639" cy="1371791"/>
          </a:xfrm>
          <a:prstGeom prst="rect">
            <a:avLst/>
          </a:prstGeom>
        </p:spPr>
      </p:pic>
      <p:grpSp>
        <p:nvGrpSpPr>
          <p:cNvPr id="12" name="Grupo 11"/>
          <p:cNvGrpSpPr/>
          <p:nvPr/>
        </p:nvGrpSpPr>
        <p:grpSpPr>
          <a:xfrm>
            <a:off x="2616397" y="1221562"/>
            <a:ext cx="6325483" cy="1324160"/>
            <a:chOff x="2904074" y="1183792"/>
            <a:chExt cx="6325483" cy="1324160"/>
          </a:xfrm>
        </p:grpSpPr>
        <p:pic>
          <p:nvPicPr>
            <p:cNvPr id="2" name="Imagen 1"/>
            <p:cNvPicPr>
              <a:picLocks noChangeAspect="1"/>
            </p:cNvPicPr>
            <p:nvPr/>
          </p:nvPicPr>
          <p:blipFill>
            <a:blip r:embed="rId4"/>
            <a:stretch>
              <a:fillRect/>
            </a:stretch>
          </p:blipFill>
          <p:spPr>
            <a:xfrm>
              <a:off x="2904074" y="1183792"/>
              <a:ext cx="6325483" cy="1324160"/>
            </a:xfrm>
            <a:prstGeom prst="rect">
              <a:avLst/>
            </a:prstGeom>
          </p:spPr>
        </p:pic>
        <p:sp>
          <p:nvSpPr>
            <p:cNvPr id="9" name="Rectángulo 8"/>
            <p:cNvSpPr/>
            <p:nvPr/>
          </p:nvSpPr>
          <p:spPr>
            <a:xfrm>
              <a:off x="5653390" y="2132198"/>
              <a:ext cx="1196502" cy="262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8" name="Rectángulo 7"/>
                <p:cNvSpPr/>
                <p:nvPr/>
              </p:nvSpPr>
              <p:spPr>
                <a:xfrm>
                  <a:off x="5410117" y="2078855"/>
                  <a:ext cx="14804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sSub>
                              <m:sSubPr>
                                <m:ctrlPr>
                                  <a:rPr lang="es-AR"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𝑁</m:t>
                                </m:r>
                                <m:r>
                                  <a:rPr lang="es-AR" b="0" i="1" smtClean="0">
                                    <a:latin typeface="Cambria Math" panose="02040503050406030204" pitchFamily="18" charset="0"/>
                                  </a:rPr>
                                  <m:t>+1</m:t>
                                </m:r>
                              </m:sub>
                            </m:sSub>
                          </m:e>
                        </m:d>
                        <m:r>
                          <a:rPr lang="es-AR" b="0" i="1" smtClean="0">
                            <a:latin typeface="Cambria Math" panose="02040503050406030204" pitchFamily="18" charset="0"/>
                          </a:rPr>
                          <m:t>=</m:t>
                        </m:r>
                        <m:r>
                          <a:rPr lang="es-AR" b="0" i="1" smtClean="0">
                            <a:latin typeface="Cambria Math" panose="02040503050406030204" pitchFamily="18" charset="0"/>
                          </a:rPr>
                          <m:t>𝑏</m:t>
                        </m:r>
                      </m:oMath>
                    </m:oMathPara>
                  </a14:m>
                  <a:endParaRPr lang="es-AR" dirty="0"/>
                </a:p>
              </p:txBody>
            </p:sp>
          </mc:Choice>
          <mc:Fallback xmlns="">
            <p:sp>
              <p:nvSpPr>
                <p:cNvPr id="8" name="Rectángulo 7"/>
                <p:cNvSpPr>
                  <a:spLocks noRot="1" noChangeAspect="1" noMove="1" noResize="1" noEditPoints="1" noAdjustHandles="1" noChangeArrowheads="1" noChangeShapeType="1" noTextEdit="1"/>
                </p:cNvSpPr>
                <p:nvPr/>
              </p:nvSpPr>
              <p:spPr>
                <a:xfrm>
                  <a:off x="5410117" y="2078855"/>
                  <a:ext cx="1480405" cy="369332"/>
                </a:xfrm>
                <a:prstGeom prst="rect">
                  <a:avLst/>
                </a:prstGeom>
                <a:blipFill>
                  <a:blip r:embed="rId5"/>
                  <a:stretch>
                    <a:fillRect/>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10" name="Rectángulo 9"/>
              <p:cNvSpPr/>
              <p:nvPr/>
            </p:nvSpPr>
            <p:spPr>
              <a:xfrm>
                <a:off x="1452663" y="4824711"/>
                <a:ext cx="6504281" cy="582980"/>
              </a:xfrm>
              <a:prstGeom prst="rect">
                <a:avLst/>
              </a:prstGeom>
            </p:spPr>
            <p:txBody>
              <a:bodyPr wrap="none">
                <a:spAutoFit/>
              </a:bodyPr>
              <a:lstStyle/>
              <a:p>
                <a:r>
                  <a:rPr lang="es-ES" dirty="0" smtClean="0">
                    <a:latin typeface="+mj-lt"/>
                  </a:rPr>
                  <a:t>Multiplicando por </a:t>
                </a:r>
                <a14:m>
                  <m:oMath xmlns:m="http://schemas.openxmlformats.org/officeDocument/2006/math">
                    <m:f>
                      <m:fPr>
                        <m:ctrlPr>
                          <a:rPr lang="es-ES" sz="2000" i="1" smtClean="0">
                            <a:latin typeface="Cambria Math" panose="02040503050406030204" pitchFamily="18" charset="0"/>
                          </a:rPr>
                        </m:ctrlPr>
                      </m:fPr>
                      <m:num>
                        <m:sSup>
                          <m:sSupPr>
                            <m:ctrlPr>
                              <a:rPr lang="es-ES" sz="2000" i="1" smtClean="0">
                                <a:latin typeface="Cambria Math" panose="02040503050406030204" pitchFamily="18" charset="0"/>
                              </a:rPr>
                            </m:ctrlPr>
                          </m:sSupPr>
                          <m:e>
                            <m:r>
                              <a:rPr lang="es-AR" sz="2000" b="0" i="1" smtClean="0">
                                <a:latin typeface="Cambria Math" panose="02040503050406030204" pitchFamily="18" charset="0"/>
                              </a:rPr>
                              <m:t>h</m:t>
                            </m:r>
                          </m:e>
                          <m:sup>
                            <m:r>
                              <a:rPr lang="es-AR" sz="2000" b="0" i="1" smtClean="0">
                                <a:latin typeface="Cambria Math" panose="02040503050406030204" pitchFamily="18" charset="0"/>
                              </a:rPr>
                              <m:t>2</m:t>
                            </m:r>
                          </m:sup>
                        </m:sSup>
                      </m:num>
                      <m:den>
                        <m:r>
                          <a:rPr lang="es-AR" sz="2000" b="0" i="1" smtClean="0">
                            <a:latin typeface="Cambria Math" panose="02040503050406030204" pitchFamily="18" charset="0"/>
                          </a:rPr>
                          <m:t>𝑘</m:t>
                        </m:r>
                      </m:den>
                    </m:f>
                  </m:oMath>
                </a14:m>
                <a:r>
                  <a:rPr lang="es-ES" dirty="0" smtClean="0">
                    <a:latin typeface="+mj-lt"/>
                  </a:rPr>
                  <a:t> obtenemos el siguiente sistema de ecuaciones:</a:t>
                </a:r>
                <a:endParaRPr lang="es-AR" dirty="0">
                  <a:latin typeface="+mj-lt"/>
                </a:endParaRPr>
              </a:p>
            </p:txBody>
          </p:sp>
        </mc:Choice>
        <mc:Fallback xmlns="">
          <p:sp>
            <p:nvSpPr>
              <p:cNvPr id="10" name="Rectángulo 9"/>
              <p:cNvSpPr>
                <a:spLocks noRot="1" noChangeAspect="1" noMove="1" noResize="1" noEditPoints="1" noAdjustHandles="1" noChangeArrowheads="1" noChangeShapeType="1" noTextEdit="1"/>
              </p:cNvSpPr>
              <p:nvPr/>
            </p:nvSpPr>
            <p:spPr>
              <a:xfrm>
                <a:off x="1452663" y="4824711"/>
                <a:ext cx="6504281" cy="582980"/>
              </a:xfrm>
              <a:prstGeom prst="rect">
                <a:avLst/>
              </a:prstGeom>
              <a:blipFill>
                <a:blip r:embed="rId6"/>
                <a:stretch>
                  <a:fillRect l="-750" r="-187" b="-4167"/>
                </a:stretch>
              </a:blipFill>
            </p:spPr>
            <p:txBody>
              <a:bodyPr/>
              <a:lstStyle/>
              <a:p>
                <a:r>
                  <a:rPr lang="es-AR">
                    <a:noFill/>
                  </a:rPr>
                  <a:t> </a:t>
                </a:r>
              </a:p>
            </p:txBody>
          </p:sp>
        </mc:Fallback>
      </mc:AlternateContent>
      <p:pic>
        <p:nvPicPr>
          <p:cNvPr id="13" name="Imagen 12"/>
          <p:cNvPicPr>
            <a:picLocks noChangeAspect="1"/>
          </p:cNvPicPr>
          <p:nvPr/>
        </p:nvPicPr>
        <p:blipFill>
          <a:blip r:embed="rId7"/>
          <a:stretch>
            <a:fillRect/>
          </a:stretch>
        </p:blipFill>
        <p:spPr>
          <a:xfrm>
            <a:off x="2685393" y="5259326"/>
            <a:ext cx="5687219" cy="1590897"/>
          </a:xfrm>
          <a:prstGeom prst="rect">
            <a:avLst/>
          </a:prstGeom>
        </p:spPr>
      </p:pic>
    </p:spTree>
    <p:extLst>
      <p:ext uri="{BB962C8B-B14F-4D97-AF65-F5344CB8AC3E}">
        <p14:creationId xmlns:p14="http://schemas.microsoft.com/office/powerpoint/2010/main" val="2763283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752272" y="995721"/>
                <a:ext cx="11066833" cy="646331"/>
              </a:xfrm>
              <a:prstGeom prst="rect">
                <a:avLst/>
              </a:prstGeom>
            </p:spPr>
            <p:txBody>
              <a:bodyPr wrap="square">
                <a:spAutoFit/>
              </a:bodyPr>
              <a:lstStyle/>
              <a:p>
                <a:r>
                  <a:rPr lang="es-ES" dirty="0" smtClean="0">
                    <a:latin typeface="+mj-lt"/>
                  </a:rPr>
                  <a:t>Este sistema de ecuaciones tiene </a:t>
                </a:r>
                <a14:m>
                  <m:oMath xmlns:m="http://schemas.openxmlformats.org/officeDocument/2006/math">
                    <m:r>
                      <a:rPr lang="es-AR" b="0" i="1" smtClean="0">
                        <a:latin typeface="Cambria Math" panose="02040503050406030204" pitchFamily="18" charset="0"/>
                      </a:rPr>
                      <m:t>𝑁</m:t>
                    </m:r>
                    <m:r>
                      <a:rPr lang="es-AR" b="0" i="1" smtClean="0">
                        <a:latin typeface="Cambria Math" panose="02040503050406030204" pitchFamily="18" charset="0"/>
                      </a:rPr>
                      <m:t>+1</m:t>
                    </m:r>
                  </m:oMath>
                </a14:m>
                <a:r>
                  <a:rPr lang="es-ES" dirty="0" smtClean="0">
                    <a:latin typeface="+mj-lt"/>
                  </a:rPr>
                  <a:t> </a:t>
                </a:r>
                <a:r>
                  <a:rPr lang="es-ES" dirty="0">
                    <a:latin typeface="+mj-lt"/>
                  </a:rPr>
                  <a:t>ecuaciones y </a:t>
                </a:r>
                <a14:m>
                  <m:oMath xmlns:m="http://schemas.openxmlformats.org/officeDocument/2006/math">
                    <m:r>
                      <a:rPr lang="es-AR" b="0" i="1" smtClean="0">
                        <a:latin typeface="Cambria Math" panose="02040503050406030204" pitchFamily="18" charset="0"/>
                      </a:rPr>
                      <m:t>𝑁</m:t>
                    </m:r>
                    <m:r>
                      <a:rPr lang="es-AR" b="0" i="1" smtClean="0">
                        <a:latin typeface="Cambria Math" panose="02040503050406030204" pitchFamily="18" charset="0"/>
                      </a:rPr>
                      <m:t>+1</m:t>
                    </m:r>
                  </m:oMath>
                </a14:m>
                <a:r>
                  <a:rPr lang="es-ES" dirty="0" smtClean="0">
                    <a:latin typeface="+mj-lt"/>
                  </a:rPr>
                  <a:t> incógnitas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𝑈</m:t>
                        </m:r>
                      </m:e>
                      <m:sub>
                        <m:r>
                          <a:rPr lang="es-AR" b="0" i="1" smtClean="0">
                            <a:latin typeface="Cambria Math" panose="02040503050406030204" pitchFamily="18" charset="0"/>
                          </a:rPr>
                          <m:t>1</m:t>
                        </m:r>
                      </m:sub>
                    </m:sSub>
                    <m:r>
                      <a:rPr lang="es-AR" b="0" i="1" smtClean="0">
                        <a:latin typeface="Cambria Math" panose="02040503050406030204" pitchFamily="18" charset="0"/>
                      </a:rPr>
                      <m:t>,</m:t>
                    </m:r>
                    <m:sSub>
                      <m:sSubPr>
                        <m:ctrlPr>
                          <a:rPr lang="es-AR" i="1" smtClean="0">
                            <a:latin typeface="Cambria Math" panose="02040503050406030204" pitchFamily="18" charset="0"/>
                          </a:rPr>
                        </m:ctrlPr>
                      </m:sSubPr>
                      <m:e>
                        <m:r>
                          <a:rPr lang="es-AR" b="0" i="1" smtClean="0">
                            <a:latin typeface="Cambria Math" panose="02040503050406030204" pitchFamily="18" charset="0"/>
                          </a:rPr>
                          <m:t>𝑈</m:t>
                        </m:r>
                      </m:e>
                      <m:sub>
                        <m:r>
                          <a:rPr lang="es-AR" b="0" i="1" smtClean="0">
                            <a:latin typeface="Cambria Math" panose="02040503050406030204" pitchFamily="18" charset="0"/>
                          </a:rPr>
                          <m:t>2</m:t>
                        </m:r>
                      </m:sub>
                    </m:sSub>
                    <m:r>
                      <a:rPr lang="es-AR" b="0" i="1" smtClean="0">
                        <a:latin typeface="Cambria Math" panose="02040503050406030204" pitchFamily="18" charset="0"/>
                      </a:rPr>
                      <m:t>,</m:t>
                    </m:r>
                    <m:sSub>
                      <m:sSubPr>
                        <m:ctrlPr>
                          <a:rPr lang="es-AR" i="1" smtClean="0">
                            <a:latin typeface="Cambria Math" panose="02040503050406030204" pitchFamily="18" charset="0"/>
                          </a:rPr>
                        </m:ctrlPr>
                      </m:sSubPr>
                      <m:e>
                        <m:r>
                          <a:rPr lang="es-AR" b="0" i="1" smtClean="0">
                            <a:latin typeface="Cambria Math" panose="02040503050406030204" pitchFamily="18" charset="0"/>
                          </a:rPr>
                          <m:t>𝑈</m:t>
                        </m:r>
                      </m:e>
                      <m:sub>
                        <m:r>
                          <a:rPr lang="es-AR" b="0" i="1" smtClean="0">
                            <a:latin typeface="Cambria Math" panose="02040503050406030204" pitchFamily="18" charset="0"/>
                          </a:rPr>
                          <m:t>3</m:t>
                        </m:r>
                      </m:sub>
                    </m:sSub>
                    <m:r>
                      <a:rPr lang="es-AR" b="0" i="1" smtClean="0">
                        <a:latin typeface="Cambria Math" panose="02040503050406030204" pitchFamily="18" charset="0"/>
                      </a:rPr>
                      <m:t>, . . . .</m:t>
                    </m:r>
                  </m:oMath>
                </a14:m>
                <a:r>
                  <a:rPr lang="es-ES" dirty="0" smtClean="0">
                    <a:latin typeface="+mj-lt"/>
                  </a:rPr>
                  <a:t>.</a:t>
                </a:r>
                <a:r>
                  <a:rPr lang="es-AR" dirty="0" smtClean="0">
                    <a:latin typeface="+mj-lt"/>
                  </a:rPr>
                  <a:t>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𝑈</m:t>
                        </m:r>
                      </m:e>
                      <m:sub>
                        <m:r>
                          <a:rPr lang="es-AR" b="0" i="1" smtClean="0">
                            <a:latin typeface="Cambria Math" panose="02040503050406030204" pitchFamily="18" charset="0"/>
                          </a:rPr>
                          <m:t>𝑁</m:t>
                        </m:r>
                        <m:r>
                          <a:rPr lang="es-AR" b="0" i="1" smtClean="0">
                            <a:latin typeface="Cambria Math" panose="02040503050406030204" pitchFamily="18" charset="0"/>
                          </a:rPr>
                          <m:t>+1</m:t>
                        </m:r>
                      </m:sub>
                    </m:sSub>
                  </m:oMath>
                </a14:m>
                <a:endParaRPr lang="es-ES" dirty="0">
                  <a:latin typeface="+mj-lt"/>
                </a:endParaRPr>
              </a:p>
              <a:p>
                <a:r>
                  <a:rPr lang="es-ES" dirty="0">
                    <a:latin typeface="+mj-lt"/>
                  </a:rPr>
                  <a:t>El mismo, puede reescribirse de la siguiente manera:</a:t>
                </a:r>
                <a:endParaRPr lang="es-AR" dirty="0">
                  <a:latin typeface="+mj-lt"/>
                </a:endParaRPr>
              </a:p>
            </p:txBody>
          </p:sp>
        </mc:Choice>
        <mc:Fallback xmlns="">
          <p:sp>
            <p:nvSpPr>
              <p:cNvPr id="3" name="Rectángulo 2"/>
              <p:cNvSpPr>
                <a:spLocks noRot="1" noChangeAspect="1" noMove="1" noResize="1" noEditPoints="1" noAdjustHandles="1" noChangeArrowheads="1" noChangeShapeType="1" noTextEdit="1"/>
              </p:cNvSpPr>
              <p:nvPr/>
            </p:nvSpPr>
            <p:spPr>
              <a:xfrm>
                <a:off x="752272" y="995721"/>
                <a:ext cx="11066833" cy="646331"/>
              </a:xfrm>
              <a:prstGeom prst="rect">
                <a:avLst/>
              </a:prstGeom>
              <a:blipFill>
                <a:blip r:embed="rId2"/>
                <a:stretch>
                  <a:fillRect l="-441" t="-4717" b="-14151"/>
                </a:stretch>
              </a:blipFill>
            </p:spPr>
            <p:txBody>
              <a:bodyPr/>
              <a:lstStyle/>
              <a:p>
                <a:r>
                  <a:rPr lang="es-AR">
                    <a:noFill/>
                  </a:rPr>
                  <a:t> </a:t>
                </a:r>
              </a:p>
            </p:txBody>
          </p:sp>
        </mc:Fallback>
      </mc:AlternateContent>
      <p:pic>
        <p:nvPicPr>
          <p:cNvPr id="5" name="Imagen 4"/>
          <p:cNvPicPr>
            <a:picLocks noChangeAspect="1"/>
          </p:cNvPicPr>
          <p:nvPr/>
        </p:nvPicPr>
        <p:blipFill>
          <a:blip r:embed="rId3"/>
          <a:stretch>
            <a:fillRect/>
          </a:stretch>
        </p:blipFill>
        <p:spPr>
          <a:xfrm>
            <a:off x="2189728" y="1580496"/>
            <a:ext cx="5925377" cy="3038899"/>
          </a:xfrm>
          <a:prstGeom prst="rect">
            <a:avLst/>
          </a:prstGeom>
        </p:spPr>
      </p:pic>
      <p:sp>
        <p:nvSpPr>
          <p:cNvPr id="7" name="Rectángulo 6"/>
          <p:cNvSpPr/>
          <p:nvPr/>
        </p:nvSpPr>
        <p:spPr>
          <a:xfrm>
            <a:off x="752272" y="4614442"/>
            <a:ext cx="2569678" cy="369332"/>
          </a:xfrm>
          <a:prstGeom prst="rect">
            <a:avLst/>
          </a:prstGeom>
        </p:spPr>
        <p:txBody>
          <a:bodyPr wrap="none">
            <a:spAutoFit/>
          </a:bodyPr>
          <a:lstStyle/>
          <a:p>
            <a:r>
              <a:rPr lang="es-AR" dirty="0">
                <a:latin typeface="+mj-lt"/>
              </a:rPr>
              <a:t>En forma matricial resulta</a:t>
            </a:r>
          </a:p>
        </p:txBody>
      </p:sp>
      <p:pic>
        <p:nvPicPr>
          <p:cNvPr id="8" name="Imagen 7"/>
          <p:cNvPicPr>
            <a:picLocks noChangeAspect="1"/>
          </p:cNvPicPr>
          <p:nvPr/>
        </p:nvPicPr>
        <p:blipFill>
          <a:blip r:embed="rId4"/>
          <a:stretch>
            <a:fillRect/>
          </a:stretch>
        </p:blipFill>
        <p:spPr>
          <a:xfrm>
            <a:off x="3264498" y="4800229"/>
            <a:ext cx="5039428" cy="1971950"/>
          </a:xfrm>
          <a:prstGeom prst="rect">
            <a:avLst/>
          </a:prstGeom>
        </p:spPr>
      </p:pic>
      <p:sp>
        <p:nvSpPr>
          <p:cNvPr id="9" name="CuadroTexto 8"/>
          <p:cNvSpPr txBox="1"/>
          <p:nvPr/>
        </p:nvSpPr>
        <p:spPr>
          <a:xfrm>
            <a:off x="8304040" y="5047540"/>
            <a:ext cx="3515065" cy="1477328"/>
          </a:xfrm>
          <a:prstGeom prst="rect">
            <a:avLst/>
          </a:prstGeom>
          <a:noFill/>
        </p:spPr>
        <p:txBody>
          <a:bodyPr wrap="square" rtlCol="0">
            <a:spAutoFit/>
          </a:bodyPr>
          <a:lstStyle/>
          <a:p>
            <a:r>
              <a:rPr lang="es-AR" b="1" i="1" dirty="0" smtClean="0"/>
              <a:t>De esta manera lo implementamos en forma computacional</a:t>
            </a:r>
          </a:p>
          <a:p>
            <a:r>
              <a:rPr lang="es-AR" b="1" i="1" dirty="0" smtClean="0"/>
              <a:t>Analizar la matriz: radio espectral, </a:t>
            </a:r>
          </a:p>
          <a:p>
            <a:r>
              <a:rPr lang="es-AR" b="1" i="1" dirty="0" smtClean="0"/>
              <a:t>Autovalores, si es SDP, diagonal dominante, etc.</a:t>
            </a:r>
            <a:endParaRPr lang="es-AR" b="1" i="1" dirty="0"/>
          </a:p>
        </p:txBody>
      </p:sp>
    </p:spTree>
    <p:extLst>
      <p:ext uri="{BB962C8B-B14F-4D97-AF65-F5344CB8AC3E}">
        <p14:creationId xmlns:p14="http://schemas.microsoft.com/office/powerpoint/2010/main" val="1032078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mc:AlternateContent xmlns:mc="http://schemas.openxmlformats.org/markup-compatibility/2006" xmlns:a14="http://schemas.microsoft.com/office/drawing/2010/main">
        <mc:Choice Requires="a14">
          <p:sp>
            <p:nvSpPr>
              <p:cNvPr id="2" name="CuadroTexto 1"/>
              <p:cNvSpPr txBox="1"/>
              <p:nvPr/>
            </p:nvSpPr>
            <p:spPr>
              <a:xfrm>
                <a:off x="1507787" y="1507787"/>
                <a:ext cx="9712531" cy="390748"/>
              </a:xfrm>
              <a:prstGeom prst="rect">
                <a:avLst/>
              </a:prstGeom>
              <a:noFill/>
            </p:spPr>
            <p:txBody>
              <a:bodyPr wrap="none" rtlCol="0">
                <a:spAutoFit/>
              </a:bodyPr>
              <a:lstStyle/>
              <a:p>
                <a:pPr algn="just"/>
                <a:r>
                  <a:rPr lang="es-AR" dirty="0"/>
                  <a:t>Si </a:t>
                </a:r>
                <a14:m>
                  <m:oMath xmlns:m="http://schemas.openxmlformats.org/officeDocument/2006/math">
                    <m:r>
                      <a:rPr lang="es-AR">
                        <a:latin typeface="Cambria Math" panose="02040503050406030204" pitchFamily="18" charset="0"/>
                      </a:rPr>
                      <m:t>𝜌</m:t>
                    </m:r>
                    <m:sSub>
                      <m:sSubPr>
                        <m:ctrlPr>
                          <a:rPr lang="es-AR" i="1">
                            <a:latin typeface="Cambria Math" panose="02040503050406030204" pitchFamily="18" charset="0"/>
                          </a:rPr>
                        </m:ctrlPr>
                      </m:sSubPr>
                      <m:e>
                        <m:r>
                          <a:rPr lang="es-AR">
                            <a:latin typeface="Cambria Math" panose="02040503050406030204" pitchFamily="18" charset="0"/>
                          </a:rPr>
                          <m:t>𝐶</m:t>
                        </m:r>
                      </m:e>
                      <m:sub>
                        <m:r>
                          <a:rPr lang="es-AR">
                            <a:latin typeface="Cambria Math" panose="02040503050406030204" pitchFamily="18" charset="0"/>
                          </a:rPr>
                          <m:t>𝑝</m:t>
                        </m:r>
                      </m:sub>
                    </m:sSub>
                  </m:oMath>
                </a14:m>
                <a:r>
                  <a:rPr lang="es-AR" dirty="0"/>
                  <a:t> son constante, </a:t>
                </a:r>
                <a:r>
                  <a:rPr lang="es-ES" dirty="0"/>
                  <a:t>se suele redefinir los coeficientes de la anterior expresión de la siguiente forma:</a:t>
                </a:r>
                <a:endParaRPr lang="es-AR"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07787" y="1507787"/>
                <a:ext cx="9712531" cy="390748"/>
              </a:xfrm>
              <a:prstGeom prst="rect">
                <a:avLst/>
              </a:prstGeom>
              <a:blipFill>
                <a:blip r:embed="rId2"/>
                <a:stretch>
                  <a:fillRect l="-502" t="-6250" b="-20313"/>
                </a:stretch>
              </a:blipFill>
            </p:spPr>
            <p:txBody>
              <a:bodyPr/>
              <a:lstStyle/>
              <a:p>
                <a:r>
                  <a:rPr lang="es-AR">
                    <a:noFill/>
                  </a:rPr>
                  <a:t> </a:t>
                </a:r>
              </a:p>
            </p:txBody>
          </p:sp>
        </mc:Fallback>
      </mc:AlternateContent>
      <p:pic>
        <p:nvPicPr>
          <p:cNvPr id="10" name="Imagen 9"/>
          <p:cNvPicPr>
            <a:picLocks noChangeAspect="1"/>
          </p:cNvPicPr>
          <p:nvPr/>
        </p:nvPicPr>
        <p:blipFill>
          <a:blip r:embed="rId3"/>
          <a:stretch>
            <a:fillRect/>
          </a:stretch>
        </p:blipFill>
        <p:spPr>
          <a:xfrm>
            <a:off x="5144182" y="1907897"/>
            <a:ext cx="1819529" cy="1648055"/>
          </a:xfrm>
          <a:prstGeom prst="rect">
            <a:avLst/>
          </a:prstGeom>
        </p:spPr>
      </p:pic>
      <mc:AlternateContent xmlns:mc="http://schemas.openxmlformats.org/markup-compatibility/2006" xmlns:a14="http://schemas.microsoft.com/office/drawing/2010/main">
        <mc:Choice Requires="a14">
          <p:sp>
            <p:nvSpPr>
              <p:cNvPr id="11" name="CuadroTexto 10"/>
              <p:cNvSpPr txBox="1"/>
              <p:nvPr/>
            </p:nvSpPr>
            <p:spPr>
              <a:xfrm>
                <a:off x="1736441" y="3809528"/>
                <a:ext cx="9576345" cy="2213363"/>
              </a:xfrm>
              <a:prstGeom prst="rect">
                <a:avLst/>
              </a:prstGeom>
              <a:noFill/>
            </p:spPr>
            <p:txBody>
              <a:bodyPr wrap="square" rtlCol="0">
                <a:spAutoFit/>
              </a:bodyPr>
              <a:lstStyle/>
              <a:p>
                <a:pPr algn="just"/>
                <a:r>
                  <a:rPr lang="es-AR" b="1" dirty="0" smtClean="0"/>
                  <a:t>Nota:</a:t>
                </a:r>
                <a:r>
                  <a:rPr lang="es-AR" dirty="0" smtClean="0"/>
                  <a:t> </a:t>
                </a:r>
                <a:r>
                  <a:rPr lang="es-ES" b="1" dirty="0" smtClean="0"/>
                  <a:t>Ecuación de conducción de calor transitoria (no estacionaria)</a:t>
                </a:r>
                <a:endParaRPr lang="es-AR" b="1" dirty="0" smtClean="0"/>
              </a:p>
              <a:p>
                <a:pPr algn="just"/>
                <a:r>
                  <a:rPr lang="es-ES" dirty="0" smtClean="0">
                    <a:latin typeface="+mj-lt"/>
                  </a:rPr>
                  <a:t>El término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f>
                      <m:fPr>
                        <m:ctrlPr>
                          <a:rPr lang="es-AR" b="0" i="1" smtClean="0">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𝜕𝜙</m:t>
                        </m:r>
                      </m:num>
                      <m:den>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den>
                    </m:f>
                  </m:oMath>
                </a14:m>
                <a:r>
                  <a:rPr lang="es-ES" dirty="0" smtClean="0">
                    <a:latin typeface="+mj-lt"/>
                  </a:rPr>
                  <a:t>, aparece porque </a:t>
                </a:r>
                <a:r>
                  <a:rPr lang="es-ES" b="1" dirty="0" smtClean="0">
                    <a:latin typeface="+mj-lt"/>
                  </a:rPr>
                  <a:t>la temperatura cambia en el tiempo</a:t>
                </a:r>
                <a:r>
                  <a:rPr lang="es-ES" dirty="0" smtClean="0">
                    <a:latin typeface="+mj-lt"/>
                  </a:rPr>
                  <a:t>, y el material almacena o libera energía térmica.</a:t>
                </a:r>
              </a:p>
              <a:p>
                <a:pPr algn="just"/>
                <a:r>
                  <a:rPr lang="es-ES" dirty="0" smtClean="0">
                    <a:latin typeface="+mj-lt"/>
                  </a:rPr>
                  <a:t>El término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oMath>
                </a14:m>
                <a:r>
                  <a:rPr lang="es-ES" dirty="0" smtClean="0">
                    <a:latin typeface="+mj-lt"/>
                  </a:rPr>
                  <a:t> representa la </a:t>
                </a:r>
                <a:r>
                  <a:rPr lang="es-ES" b="1" dirty="0" smtClean="0">
                    <a:latin typeface="+mj-lt"/>
                  </a:rPr>
                  <a:t>capacidad calorífica volumétrica</a:t>
                </a:r>
                <a:r>
                  <a:rPr lang="es-ES" dirty="0" smtClean="0">
                    <a:latin typeface="+mj-lt"/>
                  </a:rPr>
                  <a:t> [</a:t>
                </a:r>
                <a14:m>
                  <m:oMath xmlns:m="http://schemas.openxmlformats.org/officeDocument/2006/math">
                    <m:f>
                      <m:fPr>
                        <m:type m:val="lin"/>
                        <m:ctrlPr>
                          <a:rPr lang="es-ES" i="1" smtClean="0">
                            <a:latin typeface="Cambria Math" panose="02040503050406030204" pitchFamily="18" charset="0"/>
                          </a:rPr>
                        </m:ctrlPr>
                      </m:fPr>
                      <m:num>
                        <m:r>
                          <a:rPr lang="es-AR" b="0" i="1" smtClean="0">
                            <a:latin typeface="Cambria Math" panose="02040503050406030204" pitchFamily="18" charset="0"/>
                          </a:rPr>
                          <m:t>𝐽</m:t>
                        </m:r>
                      </m:num>
                      <m:den>
                        <m:sSup>
                          <m:sSupPr>
                            <m:ctrlPr>
                              <a:rPr lang="es-ES" i="1" smtClean="0">
                                <a:latin typeface="Cambria Math" panose="02040503050406030204" pitchFamily="18" charset="0"/>
                              </a:rPr>
                            </m:ctrlPr>
                          </m:sSupPr>
                          <m:e>
                            <m:r>
                              <a:rPr lang="es-AR" b="0" i="1" smtClean="0">
                                <a:latin typeface="Cambria Math" panose="02040503050406030204" pitchFamily="18" charset="0"/>
                              </a:rPr>
                              <m:t>𝑚</m:t>
                            </m:r>
                          </m:e>
                          <m:sup>
                            <m:r>
                              <a:rPr lang="es-AR" b="0" i="1" smtClean="0">
                                <a:latin typeface="Cambria Math" panose="02040503050406030204" pitchFamily="18" charset="0"/>
                              </a:rPr>
                              <m:t>3</m:t>
                            </m:r>
                          </m:sup>
                        </m:sSup>
                        <m:r>
                          <a:rPr lang="es-AR" b="0" i="1" smtClean="0">
                            <a:latin typeface="Cambria Math" panose="02040503050406030204" pitchFamily="18" charset="0"/>
                          </a:rPr>
                          <m:t>𝐾</m:t>
                        </m:r>
                        <m:r>
                          <a:rPr lang="es-AR" b="0" i="1" smtClean="0">
                            <a:latin typeface="Cambria Math" panose="02040503050406030204" pitchFamily="18" charset="0"/>
                          </a:rPr>
                          <m:t>]</m:t>
                        </m:r>
                      </m:den>
                    </m:f>
                  </m:oMath>
                </a14:m>
                <a:r>
                  <a:rPr lang="es-ES" dirty="0" smtClean="0">
                    <a:latin typeface="+mj-lt"/>
                  </a:rPr>
                  <a:t>, es decir, cuánta energía puede almacenar el material por unidad de volumen y por grado de temperatura.</a:t>
                </a:r>
              </a:p>
              <a:p>
                <a:pPr algn="just"/>
                <a:r>
                  <a:rPr lang="es-ES" dirty="0" smtClean="0">
                    <a:latin typeface="+mj-lt"/>
                  </a:rPr>
                  <a:t>Si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oMath>
                </a14:m>
                <a:r>
                  <a:rPr lang="es-ES" dirty="0" smtClean="0">
                    <a:latin typeface="+mj-lt"/>
                  </a:rPr>
                  <a:t> es muy grande, entonces el material "</a:t>
                </a:r>
                <a:r>
                  <a:rPr lang="es-ES" b="1" dirty="0" smtClean="0">
                    <a:latin typeface="+mj-lt"/>
                  </a:rPr>
                  <a:t>almacena mucho calor</a:t>
                </a:r>
                <a:r>
                  <a:rPr lang="es-ES" dirty="0" smtClean="0">
                    <a:latin typeface="+mj-lt"/>
                  </a:rPr>
                  <a:t>" y la temperatura cambia lentamente.</a:t>
                </a:r>
                <a:endParaRPr lang="es-AR" dirty="0">
                  <a:latin typeface="+mj-lt"/>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1736441" y="3809528"/>
                <a:ext cx="9576345" cy="2213363"/>
              </a:xfrm>
              <a:prstGeom prst="rect">
                <a:avLst/>
              </a:prstGeom>
              <a:blipFill>
                <a:blip r:embed="rId4"/>
                <a:stretch>
                  <a:fillRect l="-573" t="-1653" r="-509" b="-3306"/>
                </a:stretch>
              </a:blipFill>
            </p:spPr>
            <p:txBody>
              <a:bodyPr/>
              <a:lstStyle/>
              <a:p>
                <a:r>
                  <a:rPr lang="es-AR">
                    <a:noFill/>
                  </a:rPr>
                  <a:t> </a:t>
                </a:r>
              </a:p>
            </p:txBody>
          </p:sp>
        </mc:Fallback>
      </mc:AlternateContent>
    </p:spTree>
    <p:extLst>
      <p:ext uri="{BB962C8B-B14F-4D97-AF65-F5344CB8AC3E}">
        <p14:creationId xmlns:p14="http://schemas.microsoft.com/office/powerpoint/2010/main" val="1474299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grpSp>
        <p:nvGrpSpPr>
          <p:cNvPr id="9" name="Grupo 8"/>
          <p:cNvGrpSpPr/>
          <p:nvPr/>
        </p:nvGrpSpPr>
        <p:grpSpPr>
          <a:xfrm>
            <a:off x="1199743" y="1160303"/>
            <a:ext cx="10142707" cy="3084039"/>
            <a:chOff x="1199743" y="1160303"/>
            <a:chExt cx="10142707" cy="3084039"/>
          </a:xfrm>
        </p:grpSpPr>
        <mc:AlternateContent xmlns:mc="http://schemas.openxmlformats.org/markup-compatibility/2006" xmlns:a14="http://schemas.microsoft.com/office/drawing/2010/main">
          <mc:Choice Requires="a14">
            <p:sp>
              <p:nvSpPr>
                <p:cNvPr id="2" name="Rectángulo 1"/>
                <p:cNvSpPr/>
                <p:nvPr/>
              </p:nvSpPr>
              <p:spPr>
                <a:xfrm>
                  <a:off x="1199743" y="1160303"/>
                  <a:ext cx="10142707" cy="1806777"/>
                </a:xfrm>
                <a:prstGeom prst="rect">
                  <a:avLst/>
                </a:prstGeom>
              </p:spPr>
              <p:txBody>
                <a:bodyPr wrap="square">
                  <a:spAutoFit/>
                </a:bodyPr>
                <a:lstStyle/>
                <a:p>
                  <a:r>
                    <a:rPr lang="es-AR" b="1" dirty="0" smtClean="0">
                      <a:latin typeface="+mj-lt"/>
                      <a:cs typeface="Times New Roman" panose="02020603050405020304" pitchFamily="18" charset="0"/>
                    </a:rPr>
                    <a:t>Proposición 1: </a:t>
                  </a:r>
                  <a:r>
                    <a:rPr lang="es-AR" dirty="0" smtClean="0">
                      <a:latin typeface="+mj-lt"/>
                    </a:rPr>
                    <a:t> Si la solución real es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𝑥</m:t>
                          </m:r>
                        </m:e>
                      </m:d>
                      <m:r>
                        <a:rPr lang="es-AR" b="0" i="1" smtClean="0">
                          <a:latin typeface="Cambria Math" panose="02040503050406030204" pitchFamily="18" charset="0"/>
                          <a:ea typeface="Cambria Math" panose="02040503050406030204" pitchFamily="18" charset="0"/>
                        </a:rPr>
                        <m:t>∈</m:t>
                      </m:r>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𝐶</m:t>
                          </m:r>
                        </m:e>
                        <m:sup>
                          <m:r>
                            <a:rPr lang="es-AR" b="0" i="1" smtClean="0">
                              <a:latin typeface="Cambria Math" panose="02040503050406030204" pitchFamily="18" charset="0"/>
                              <a:ea typeface="Cambria Math" panose="02040503050406030204" pitchFamily="18" charset="0"/>
                            </a:rPr>
                            <m:t>4</m:t>
                          </m:r>
                        </m:sup>
                      </m:sSup>
                    </m:oMath>
                  </a14:m>
                  <a:r>
                    <a:rPr lang="es-AR" dirty="0" smtClean="0">
                      <a:latin typeface="+mj-lt"/>
                    </a:rPr>
                    <a:t> y la reemplazamos en la ecuación en diferencias, tenemos:</a:t>
                  </a:r>
                </a:p>
                <a:p>
                  <a:endParaRPr lang="es-AR" dirty="0">
                    <a:latin typeface="+mj-lt"/>
                  </a:endParaRPr>
                </a:p>
                <a:p>
                  <a:endParaRPr lang="es-AR" dirty="0" smtClean="0">
                    <a:latin typeface="+mj-lt"/>
                  </a:endParaRPr>
                </a:p>
                <a:p>
                  <a:endParaRPr lang="es-AR" dirty="0">
                    <a:latin typeface="+mj-lt"/>
                  </a:endParaRPr>
                </a:p>
                <a:p>
                  <a:endParaRPr lang="es-AR" dirty="0" smtClean="0">
                    <a:latin typeface="+mj-lt"/>
                  </a:endParaRPr>
                </a:p>
                <a:p>
                  <a:r>
                    <a:rPr lang="es-AR" dirty="0" smtClean="0">
                      <a:latin typeface="+mj-lt"/>
                    </a:rPr>
                    <a:t>Más </a:t>
                  </a:r>
                  <a:r>
                    <a:rPr lang="es-AR" dirty="0">
                      <a:latin typeface="+mj-lt"/>
                    </a:rPr>
                    <a:t>precisamente, </a:t>
                  </a:r>
                  <a:r>
                    <a:rPr lang="es-AR" dirty="0" smtClean="0">
                      <a:latin typeface="+mj-lt"/>
                    </a:rPr>
                    <a:t>si denominamos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𝑀</m:t>
                          </m:r>
                        </m:e>
                        <m:sub>
                          <m:r>
                            <a:rPr lang="es-AR" b="0" i="1" smtClean="0">
                              <a:latin typeface="Cambria Math" panose="02040503050406030204" pitchFamily="18" charset="0"/>
                            </a:rPr>
                            <m:t>4</m:t>
                          </m:r>
                        </m:sub>
                      </m:sSub>
                      <m:r>
                        <a:rPr lang="es-AR" b="0" i="1" smtClean="0">
                          <a:latin typeface="Cambria Math" panose="02040503050406030204" pitchFamily="18" charset="0"/>
                        </a:rPr>
                        <m:t>=</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𝑚</m:t>
                          </m:r>
                          <m:r>
                            <a:rPr lang="es-AR" b="0" i="1" smtClean="0">
                              <a:latin typeface="Cambria Math" panose="02040503050406030204" pitchFamily="18" charset="0"/>
                            </a:rPr>
                            <m:t>á</m:t>
                          </m:r>
                          <m:r>
                            <a:rPr lang="es-AR" b="0" i="1" smtClean="0">
                              <a:latin typeface="Cambria Math" panose="02040503050406030204" pitchFamily="18" charset="0"/>
                            </a:rPr>
                            <m:t>𝑥</m:t>
                          </m:r>
                        </m:e>
                        <m:sub>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 </m:t>
                          </m:r>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m:t>
                          </m:r>
                        </m:sub>
                      </m:sSub>
                      <m:d>
                        <m:dPr>
                          <m:begChr m:val="|"/>
                          <m:endChr m:val="|"/>
                          <m:ctrlPr>
                            <a:rPr lang="es-AR" b="0" i="1" smtClean="0">
                              <a:latin typeface="Cambria Math" panose="02040503050406030204" pitchFamily="18" charset="0"/>
                            </a:rPr>
                          </m:ctrlPr>
                        </m:dPr>
                        <m:e>
                          <m:f>
                            <m:fPr>
                              <m:type m:val="lin"/>
                              <m:ctrlPr>
                                <a:rPr lang="es-AR" b="0" i="1" smtClean="0">
                                  <a:latin typeface="Cambria Math" panose="02040503050406030204" pitchFamily="18" charset="0"/>
                                </a:rPr>
                              </m:ctrlPr>
                            </m:fPr>
                            <m:num>
                              <m:sSup>
                                <m:sSupPr>
                                  <m:ctrlPr>
                                    <a:rPr lang="es-AR" b="0" i="1" smtClean="0">
                                      <a:latin typeface="Cambria Math" panose="02040503050406030204" pitchFamily="18" charset="0"/>
                                    </a:rPr>
                                  </m:ctrlPr>
                                </m:sSupPr>
                                <m:e>
                                  <m:r>
                                    <a:rPr lang="es-AR" b="0" i="1" smtClean="0">
                                      <a:latin typeface="Cambria Math" panose="02040503050406030204" pitchFamily="18" charset="0"/>
                                    </a:rPr>
                                    <m:t>𝑑</m:t>
                                  </m:r>
                                </m:e>
                                <m:sup>
                                  <m:r>
                                    <a:rPr lang="es-AR" b="0" i="1" smtClean="0">
                                      <a:latin typeface="Cambria Math" panose="02040503050406030204" pitchFamily="18" charset="0"/>
                                    </a:rPr>
                                    <m:t>4</m:t>
                                  </m:r>
                                </m:sup>
                              </m:sSup>
                              <m:r>
                                <a:rPr lang="es-AR" b="0" i="1" smtClean="0">
                                  <a:latin typeface="Cambria Math" panose="02040503050406030204" pitchFamily="18" charset="0"/>
                                </a:rPr>
                                <m:t>𝑢</m:t>
                              </m:r>
                            </m:num>
                            <m:den>
                              <m:sSup>
                                <m:sSupPr>
                                  <m:ctrlPr>
                                    <a:rPr lang="es-AR" b="0" i="1" smtClean="0">
                                      <a:latin typeface="Cambria Math" panose="02040503050406030204" pitchFamily="18" charset="0"/>
                                    </a:rPr>
                                  </m:ctrlPr>
                                </m:sSupPr>
                                <m:e>
                                  <m:r>
                                    <a:rPr lang="es-AR" b="0" i="1" smtClean="0">
                                      <a:latin typeface="Cambria Math" panose="02040503050406030204" pitchFamily="18" charset="0"/>
                                    </a:rPr>
                                    <m:t>𝑑𝑥</m:t>
                                  </m:r>
                                </m:e>
                                <m:sup>
                                  <m:r>
                                    <a:rPr lang="es-AR" b="0" i="1" smtClean="0">
                                      <a:latin typeface="Cambria Math" panose="02040503050406030204" pitchFamily="18" charset="0"/>
                                    </a:rPr>
                                    <m:t>4</m:t>
                                  </m:r>
                                </m:sup>
                              </m:sSup>
                            </m:den>
                          </m:f>
                        </m:e>
                      </m:d>
                    </m:oMath>
                  </a14:m>
                  <a:r>
                    <a:rPr lang="es-AR" dirty="0" smtClean="0">
                      <a:latin typeface="+mj-lt"/>
                    </a:rPr>
                    <a:t>, entonces:</a:t>
                  </a:r>
                  <a:endParaRPr lang="es-AR"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199743" y="1160303"/>
                  <a:ext cx="10142707" cy="1806777"/>
                </a:xfrm>
                <a:prstGeom prst="rect">
                  <a:avLst/>
                </a:prstGeom>
                <a:blipFill>
                  <a:blip r:embed="rId2"/>
                  <a:stretch>
                    <a:fillRect l="-541" t="-1347" b="-34007"/>
                  </a:stretch>
                </a:blipFill>
              </p:spPr>
              <p:txBody>
                <a:bodyPr/>
                <a:lstStyle/>
                <a:p>
                  <a:r>
                    <a:rPr lang="es-AR">
                      <a:noFill/>
                    </a:rPr>
                    <a:t> </a:t>
                  </a:r>
                </a:p>
              </p:txBody>
            </p:sp>
          </mc:Fallback>
        </mc:AlternateContent>
        <p:pic>
          <p:nvPicPr>
            <p:cNvPr id="3" name="Imagen 2"/>
            <p:cNvPicPr>
              <a:picLocks noChangeAspect="1"/>
            </p:cNvPicPr>
            <p:nvPr/>
          </p:nvPicPr>
          <p:blipFill>
            <a:blip r:embed="rId3"/>
            <a:stretch>
              <a:fillRect/>
            </a:stretch>
          </p:blipFill>
          <p:spPr>
            <a:xfrm>
              <a:off x="2938016" y="1625111"/>
              <a:ext cx="4934639" cy="733527"/>
            </a:xfrm>
            <a:prstGeom prst="rect">
              <a:avLst/>
            </a:prstGeom>
          </p:spPr>
        </p:pic>
        <p:pic>
          <p:nvPicPr>
            <p:cNvPr id="7" name="Imagen 6"/>
            <p:cNvPicPr>
              <a:picLocks noChangeAspect="1"/>
            </p:cNvPicPr>
            <p:nvPr/>
          </p:nvPicPr>
          <p:blipFill>
            <a:blip r:embed="rId4"/>
            <a:stretch>
              <a:fillRect/>
            </a:stretch>
          </p:blipFill>
          <p:spPr>
            <a:xfrm>
              <a:off x="2842752" y="3015642"/>
              <a:ext cx="5125165" cy="790685"/>
            </a:xfrm>
            <a:prstGeom prst="rect">
              <a:avLst/>
            </a:prstGeom>
          </p:spPr>
        </p:pic>
        <p:sp>
          <p:nvSpPr>
            <p:cNvPr id="8" name="Rectángulo 7"/>
            <p:cNvSpPr/>
            <p:nvPr/>
          </p:nvSpPr>
          <p:spPr>
            <a:xfrm>
              <a:off x="1199743" y="3875010"/>
              <a:ext cx="9254136" cy="369332"/>
            </a:xfrm>
            <a:prstGeom prst="rect">
              <a:avLst/>
            </a:prstGeom>
          </p:spPr>
          <p:txBody>
            <a:bodyPr wrap="none">
              <a:spAutoFit/>
            </a:bodyPr>
            <a:lstStyle/>
            <a:p>
              <a:r>
                <a:rPr lang="es-ES" dirty="0" smtClean="0">
                  <a:latin typeface="+mj-lt"/>
                  <a:ea typeface="Calibri" panose="020F0502020204030204" pitchFamily="34" charset="0"/>
                  <a:cs typeface="Calibri" panose="020F0502020204030204" pitchFamily="34" charset="0"/>
                </a:rPr>
                <a:t>Lo que se puede demostrar utilizando el </a:t>
              </a:r>
              <a:r>
                <a:rPr lang="es-ES" dirty="0">
                  <a:latin typeface="+mj-lt"/>
                  <a:ea typeface="Calibri" panose="020F0502020204030204" pitchFamily="34" charset="0"/>
                  <a:cs typeface="Calibri" panose="020F0502020204030204" pitchFamily="34" charset="0"/>
                </a:rPr>
                <a:t>teorema de Taylor</a:t>
              </a:r>
              <a:r>
                <a:rPr lang="es-ES" dirty="0" smtClean="0">
                  <a:latin typeface="+mj-lt"/>
                  <a:ea typeface="Calibri" panose="020F0502020204030204" pitchFamily="34" charset="0"/>
                  <a:cs typeface="Calibri" panose="020F0502020204030204" pitchFamily="34" charset="0"/>
                </a:rPr>
                <a:t>,  a partir de la fórmula en diferencias</a:t>
              </a:r>
              <a:r>
                <a:rPr lang="es-ES" dirty="0" smtClean="0">
                  <a:latin typeface="+mj-lt"/>
                </a:rPr>
                <a:t>.</a:t>
              </a:r>
              <a:endParaRPr lang="es-AR" dirty="0">
                <a:latin typeface="+mj-lt"/>
              </a:endParaRPr>
            </a:p>
          </p:txBody>
        </p:sp>
      </p:grpSp>
      <mc:AlternateContent xmlns:mc="http://schemas.openxmlformats.org/markup-compatibility/2006" xmlns:a14="http://schemas.microsoft.com/office/drawing/2010/main">
        <mc:Choice Requires="a14">
          <p:sp>
            <p:nvSpPr>
              <p:cNvPr id="10" name="Rectángulo 9"/>
              <p:cNvSpPr/>
              <p:nvPr/>
            </p:nvSpPr>
            <p:spPr>
              <a:xfrm>
                <a:off x="1199743" y="4313025"/>
                <a:ext cx="9696857" cy="374846"/>
              </a:xfrm>
              <a:prstGeom prst="rect">
                <a:avLst/>
              </a:prstGeom>
            </p:spPr>
            <p:txBody>
              <a:bodyPr wrap="square">
                <a:spAutoFit/>
              </a:bodyPr>
              <a:lstStyle/>
              <a:p>
                <a:r>
                  <a:rPr lang="es-ES" b="1" dirty="0" smtClean="0">
                    <a:latin typeface="+mj-lt"/>
                    <a:cs typeface="Times New Roman" panose="02020603050405020304" pitchFamily="18" charset="0"/>
                  </a:rPr>
                  <a:t>Teorema 1: </a:t>
                </a:r>
                <a:r>
                  <a:rPr lang="es-ES" dirty="0">
                    <a:latin typeface="+mj-lt"/>
                    <a:ea typeface="Calibri" panose="020F0502020204030204" pitchFamily="34" charset="0"/>
                    <a:cs typeface="Calibri" panose="020F0502020204030204" pitchFamily="34" charset="0"/>
                  </a:rPr>
                  <a:t>Si la solución exacta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𝑢</m:t>
                    </m:r>
                    <m:d>
                      <m:dPr>
                        <m:ctrlPr>
                          <a:rPr lang="es-AR" i="1">
                            <a:latin typeface="Cambria Math" panose="02040503050406030204" pitchFamily="18" charset="0"/>
                            <a:ea typeface="Calibri" panose="020F0502020204030204" pitchFamily="34" charset="0"/>
                            <a:cs typeface="Calibri" panose="020F0502020204030204" pitchFamily="34" charset="0"/>
                          </a:rPr>
                        </m:ctrlPr>
                      </m:dPr>
                      <m:e>
                        <m:r>
                          <a:rPr lang="es-AR">
                            <a:latin typeface="Cambria Math" panose="02040503050406030204" pitchFamily="18" charset="0"/>
                            <a:ea typeface="Calibri" panose="020F0502020204030204" pitchFamily="34" charset="0"/>
                            <a:cs typeface="Calibri" panose="020F0502020204030204" pitchFamily="34" charset="0"/>
                          </a:rPr>
                          <m:t>𝑥</m:t>
                        </m:r>
                      </m:e>
                    </m:d>
                  </m:oMath>
                </a14:m>
                <a:r>
                  <a:rPr lang="es-ES" dirty="0">
                    <a:latin typeface="+mj-lt"/>
                    <a:ea typeface="Calibri" panose="020F0502020204030204" pitchFamily="34" charset="0"/>
                    <a:cs typeface="Calibri" panose="020F0502020204030204" pitchFamily="34" charset="0"/>
                  </a:rPr>
                  <a:t> de la Proposición 1 es </a:t>
                </a:r>
                <a14:m>
                  <m:oMath xmlns:m="http://schemas.openxmlformats.org/officeDocument/2006/math">
                    <m:sSup>
                      <m:sSupPr>
                        <m:ctrlPr>
                          <a:rPr lang="es-AR" i="1">
                            <a:latin typeface="Cambria Math" panose="02040503050406030204" pitchFamily="18" charset="0"/>
                            <a:ea typeface="Calibri" panose="020F0502020204030204" pitchFamily="34" charset="0"/>
                            <a:cs typeface="Calibri" panose="020F0502020204030204" pitchFamily="34" charset="0"/>
                          </a:rPr>
                        </m:ctrlPr>
                      </m:sSupPr>
                      <m:e>
                        <m:r>
                          <a:rPr lang="es-AR">
                            <a:latin typeface="Cambria Math" panose="02040503050406030204" pitchFamily="18" charset="0"/>
                            <a:ea typeface="Calibri" panose="020F0502020204030204" pitchFamily="34" charset="0"/>
                            <a:cs typeface="Calibri" panose="020F0502020204030204" pitchFamily="34" charset="0"/>
                          </a:rPr>
                          <m:t>𝐶</m:t>
                        </m:r>
                      </m:e>
                      <m:sup>
                        <m:r>
                          <a:rPr lang="es-AR">
                            <a:latin typeface="Cambria Math" panose="02040503050406030204" pitchFamily="18" charset="0"/>
                            <a:ea typeface="Calibri" panose="020F0502020204030204" pitchFamily="34" charset="0"/>
                            <a:cs typeface="Calibri" panose="020F0502020204030204" pitchFamily="34" charset="0"/>
                          </a:rPr>
                          <m:t>4</m:t>
                        </m:r>
                      </m:sup>
                    </m:sSup>
                  </m:oMath>
                </a14:m>
                <a:r>
                  <a:rPr lang="es-ES" dirty="0">
                    <a:latin typeface="+mj-lt"/>
                    <a:ea typeface="Calibri" panose="020F0502020204030204" pitchFamily="34" charset="0"/>
                    <a:cs typeface="Calibri" panose="020F0502020204030204" pitchFamily="34" charset="0"/>
                  </a:rPr>
                  <a:t> </a:t>
                </a:r>
                <a14:m>
                  <m:oMath xmlns:m="http://schemas.openxmlformats.org/officeDocument/2006/math">
                    <m:d>
                      <m:dPr>
                        <m:begChr m:val="["/>
                        <m:endChr m:val="]"/>
                        <m:ctrlPr>
                          <a:rPr lang="es-AR" i="1">
                            <a:latin typeface="Cambria Math" panose="02040503050406030204" pitchFamily="18" charset="0"/>
                            <a:ea typeface="Calibri" panose="020F0502020204030204" pitchFamily="34" charset="0"/>
                            <a:cs typeface="Calibri" panose="020F0502020204030204" pitchFamily="34" charset="0"/>
                          </a:rPr>
                        </m:ctrlPr>
                      </m:dPr>
                      <m:e>
                        <m:r>
                          <a:rPr lang="es-AR">
                            <a:latin typeface="Cambria Math" panose="02040503050406030204" pitchFamily="18" charset="0"/>
                            <a:ea typeface="Calibri" panose="020F0502020204030204" pitchFamily="34" charset="0"/>
                            <a:cs typeface="Calibri" panose="020F0502020204030204" pitchFamily="34" charset="0"/>
                          </a:rPr>
                          <m:t>0</m:t>
                        </m:r>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𝐿</m:t>
                        </m:r>
                      </m:e>
                    </m:d>
                    <m:r>
                      <a:rPr lang="es-AR">
                        <a:latin typeface="Cambria Math" panose="02040503050406030204" pitchFamily="18" charset="0"/>
                        <a:ea typeface="Calibri" panose="020F0502020204030204" pitchFamily="34" charset="0"/>
                        <a:cs typeface="Calibri" panose="020F0502020204030204" pitchFamily="34" charset="0"/>
                      </a:rPr>
                      <m:t>, </m:t>
                    </m:r>
                  </m:oMath>
                </a14:m>
                <a:r>
                  <a:rPr lang="es-ES" dirty="0">
                    <a:latin typeface="+mj-lt"/>
                    <a:ea typeface="Calibri" panose="020F0502020204030204" pitchFamily="34" charset="0"/>
                    <a:cs typeface="Calibri" panose="020F0502020204030204" pitchFamily="34" charset="0"/>
                  </a:rPr>
                  <a:t>entonces</a:t>
                </a:r>
                <a:endParaRPr lang="es-AR" dirty="0">
                  <a:latin typeface="+mj-lt"/>
                  <a:ea typeface="Calibri" panose="020F0502020204030204" pitchFamily="34" charset="0"/>
                  <a:cs typeface="Calibri" panose="020F0502020204030204" pitchFamily="34" charset="0"/>
                </a:endParaRPr>
              </a:p>
            </p:txBody>
          </p:sp>
        </mc:Choice>
        <mc:Fallback xmlns="">
          <p:sp>
            <p:nvSpPr>
              <p:cNvPr id="10" name="Rectángulo 9"/>
              <p:cNvSpPr>
                <a:spLocks noRot="1" noChangeAspect="1" noMove="1" noResize="1" noEditPoints="1" noAdjustHandles="1" noChangeArrowheads="1" noChangeShapeType="1" noTextEdit="1"/>
              </p:cNvSpPr>
              <p:nvPr/>
            </p:nvSpPr>
            <p:spPr>
              <a:xfrm>
                <a:off x="1199743" y="4313025"/>
                <a:ext cx="9696857" cy="374846"/>
              </a:xfrm>
              <a:prstGeom prst="rect">
                <a:avLst/>
              </a:prstGeom>
              <a:blipFill>
                <a:blip r:embed="rId5"/>
                <a:stretch>
                  <a:fillRect l="-566" t="-8197" b="-26230"/>
                </a:stretch>
              </a:blipFill>
            </p:spPr>
            <p:txBody>
              <a:bodyPr/>
              <a:lstStyle/>
              <a:p>
                <a:r>
                  <a:rPr lang="es-AR">
                    <a:noFill/>
                  </a:rPr>
                  <a:t> </a:t>
                </a:r>
              </a:p>
            </p:txBody>
          </p:sp>
        </mc:Fallback>
      </mc:AlternateContent>
      <p:pic>
        <p:nvPicPr>
          <p:cNvPr id="11" name="Imagen 10"/>
          <p:cNvPicPr>
            <a:picLocks noChangeAspect="1"/>
          </p:cNvPicPr>
          <p:nvPr/>
        </p:nvPicPr>
        <p:blipFill>
          <a:blip r:embed="rId6"/>
          <a:stretch>
            <a:fillRect/>
          </a:stretch>
        </p:blipFill>
        <p:spPr>
          <a:xfrm>
            <a:off x="3109567" y="4756554"/>
            <a:ext cx="4963218" cy="704948"/>
          </a:xfrm>
          <a:prstGeom prst="rect">
            <a:avLst/>
          </a:prstGeom>
        </p:spPr>
      </p:pic>
      <mc:AlternateContent xmlns:mc="http://schemas.openxmlformats.org/markup-compatibility/2006" xmlns:a14="http://schemas.microsoft.com/office/drawing/2010/main">
        <mc:Choice Requires="a14">
          <p:sp>
            <p:nvSpPr>
              <p:cNvPr id="12" name="Rectángulo 11"/>
              <p:cNvSpPr/>
              <p:nvPr/>
            </p:nvSpPr>
            <p:spPr>
              <a:xfrm>
                <a:off x="1199743" y="5354015"/>
                <a:ext cx="10363607" cy="970266"/>
              </a:xfrm>
              <a:prstGeom prst="rect">
                <a:avLst/>
              </a:prstGeom>
            </p:spPr>
            <p:txBody>
              <a:bodyPr wrap="square">
                <a:spAutoFit/>
              </a:bodyPr>
              <a:lstStyle/>
              <a:p>
                <a:r>
                  <a:rPr lang="es-ES" dirty="0">
                    <a:latin typeface="+mj-lt"/>
                    <a:ea typeface="Calibri" panose="020F0502020204030204" pitchFamily="34" charset="0"/>
                    <a:cs typeface="Calibri" panose="020F0502020204030204" pitchFamily="34" charset="0"/>
                  </a:rPr>
                  <a:t>donde </a:t>
                </a:r>
                <a14:m>
                  <m:oMath xmlns:m="http://schemas.openxmlformats.org/officeDocument/2006/math">
                    <m:sSub>
                      <m:sSubPr>
                        <m:ctrlPr>
                          <a:rPr lang="es-AR" i="1">
                            <a:latin typeface="Cambria Math" panose="02040503050406030204" pitchFamily="18" charset="0"/>
                            <a:ea typeface="Calibri" panose="020F0502020204030204" pitchFamily="34" charset="0"/>
                            <a:cs typeface="Calibri" panose="020F0502020204030204" pitchFamily="34" charset="0"/>
                          </a:rPr>
                        </m:ctrlPr>
                      </m:sSubPr>
                      <m:e>
                        <m:r>
                          <a:rPr lang="es-AR">
                            <a:latin typeface="Cambria Math" panose="02040503050406030204" pitchFamily="18" charset="0"/>
                            <a:ea typeface="Calibri" panose="020F0502020204030204" pitchFamily="34" charset="0"/>
                            <a:cs typeface="Calibri" panose="020F0502020204030204" pitchFamily="34" charset="0"/>
                          </a:rPr>
                          <m:t>𝑀</m:t>
                        </m:r>
                      </m:e>
                      <m:sub>
                        <m:r>
                          <a:rPr lang="es-AR">
                            <a:latin typeface="Cambria Math" panose="02040503050406030204" pitchFamily="18" charset="0"/>
                            <a:ea typeface="Calibri" panose="020F0502020204030204" pitchFamily="34" charset="0"/>
                            <a:cs typeface="Calibri" panose="020F0502020204030204" pitchFamily="34" charset="0"/>
                          </a:rPr>
                          <m:t>4</m:t>
                        </m:r>
                      </m:sub>
                    </m:sSub>
                    <m:r>
                      <a:rPr lang="es-AR">
                        <a:latin typeface="Cambria Math" panose="02040503050406030204" pitchFamily="18" charset="0"/>
                        <a:ea typeface="Calibri" panose="020F0502020204030204" pitchFamily="34" charset="0"/>
                        <a:cs typeface="Calibri" panose="020F0502020204030204" pitchFamily="34" charset="0"/>
                      </a:rPr>
                      <m:t>=</m:t>
                    </m:r>
                    <m:sSub>
                      <m:sSubPr>
                        <m:ctrlPr>
                          <a:rPr lang="es-AR" i="1">
                            <a:latin typeface="Cambria Math" panose="02040503050406030204" pitchFamily="18" charset="0"/>
                            <a:ea typeface="Calibri" panose="020F0502020204030204" pitchFamily="34" charset="0"/>
                            <a:cs typeface="Calibri" panose="020F0502020204030204" pitchFamily="34" charset="0"/>
                          </a:rPr>
                        </m:ctrlPr>
                      </m:sSubPr>
                      <m:e>
                        <m:r>
                          <a:rPr lang="es-AR">
                            <a:latin typeface="Cambria Math" panose="02040503050406030204" pitchFamily="18" charset="0"/>
                            <a:ea typeface="Calibri" panose="020F0502020204030204" pitchFamily="34" charset="0"/>
                            <a:cs typeface="Calibri" panose="020F0502020204030204" pitchFamily="34" charset="0"/>
                          </a:rPr>
                          <m:t>𝑚</m:t>
                        </m:r>
                        <m:r>
                          <a:rPr lang="es-AR">
                            <a:latin typeface="Cambria Math" panose="02040503050406030204" pitchFamily="18" charset="0"/>
                            <a:ea typeface="Calibri" panose="020F0502020204030204" pitchFamily="34" charset="0"/>
                            <a:cs typeface="Calibri" panose="020F0502020204030204" pitchFamily="34" charset="0"/>
                          </a:rPr>
                          <m:t>á</m:t>
                        </m:r>
                        <m:r>
                          <a:rPr lang="es-AR">
                            <a:latin typeface="Cambria Math" panose="02040503050406030204" pitchFamily="18" charset="0"/>
                            <a:ea typeface="Calibri" panose="020F0502020204030204" pitchFamily="34" charset="0"/>
                            <a:cs typeface="Calibri" panose="020F0502020204030204" pitchFamily="34" charset="0"/>
                          </a:rPr>
                          <m:t>𝑥</m:t>
                        </m:r>
                      </m:e>
                      <m:sub>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0</m:t>
                        </m:r>
                        <m:r>
                          <a:rPr lang="es-AR">
                            <a:latin typeface="Cambria Math" panose="02040503050406030204" pitchFamily="18" charset="0"/>
                            <a:ea typeface="Calibri" panose="020F0502020204030204" pitchFamily="34" charset="0"/>
                            <a:cs typeface="Calibri" panose="020F0502020204030204" pitchFamily="34" charset="0"/>
                          </a:rPr>
                          <m:t>, </m:t>
                        </m:r>
                        <m:r>
                          <a:rPr lang="es-AR">
                            <a:latin typeface="Cambria Math" panose="02040503050406030204" pitchFamily="18" charset="0"/>
                            <a:ea typeface="Calibri" panose="020F0502020204030204" pitchFamily="34" charset="0"/>
                            <a:cs typeface="Calibri" panose="020F0502020204030204" pitchFamily="34" charset="0"/>
                          </a:rPr>
                          <m:t>𝐿</m:t>
                        </m:r>
                        <m:r>
                          <a:rPr lang="es-AR">
                            <a:latin typeface="Cambria Math" panose="02040503050406030204" pitchFamily="18" charset="0"/>
                            <a:ea typeface="Calibri" panose="020F0502020204030204" pitchFamily="34" charset="0"/>
                            <a:cs typeface="Calibri" panose="020F0502020204030204" pitchFamily="34" charset="0"/>
                          </a:rPr>
                          <m:t>]</m:t>
                        </m:r>
                      </m:sub>
                    </m:sSub>
                    <m:d>
                      <m:dPr>
                        <m:begChr m:val="|"/>
                        <m:endChr m:val="|"/>
                        <m:ctrlPr>
                          <a:rPr lang="es-AR" i="1">
                            <a:latin typeface="Cambria Math" panose="02040503050406030204" pitchFamily="18" charset="0"/>
                            <a:ea typeface="Calibri" panose="020F0502020204030204" pitchFamily="34" charset="0"/>
                            <a:cs typeface="Calibri" panose="020F0502020204030204" pitchFamily="34" charset="0"/>
                          </a:rPr>
                        </m:ctrlPr>
                      </m:dPr>
                      <m:e>
                        <m:f>
                          <m:fPr>
                            <m:type m:val="lin"/>
                            <m:ctrlPr>
                              <a:rPr lang="es-AR" i="1">
                                <a:latin typeface="Cambria Math" panose="02040503050406030204" pitchFamily="18" charset="0"/>
                                <a:ea typeface="Calibri" panose="020F0502020204030204" pitchFamily="34" charset="0"/>
                                <a:cs typeface="Calibri" panose="020F0502020204030204" pitchFamily="34" charset="0"/>
                              </a:rPr>
                            </m:ctrlPr>
                          </m:fPr>
                          <m:num>
                            <m:sSup>
                              <m:sSupPr>
                                <m:ctrlPr>
                                  <a:rPr lang="es-AR" i="1">
                                    <a:latin typeface="Cambria Math" panose="02040503050406030204" pitchFamily="18" charset="0"/>
                                    <a:ea typeface="Calibri" panose="020F0502020204030204" pitchFamily="34" charset="0"/>
                                    <a:cs typeface="Calibri" panose="020F0502020204030204" pitchFamily="34" charset="0"/>
                                  </a:rPr>
                                </m:ctrlPr>
                              </m:sSupPr>
                              <m:e>
                                <m:r>
                                  <a:rPr lang="es-AR">
                                    <a:latin typeface="Cambria Math" panose="02040503050406030204" pitchFamily="18" charset="0"/>
                                    <a:ea typeface="Calibri" panose="020F0502020204030204" pitchFamily="34" charset="0"/>
                                    <a:cs typeface="Calibri" panose="020F0502020204030204" pitchFamily="34" charset="0"/>
                                  </a:rPr>
                                  <m:t>𝑑</m:t>
                                </m:r>
                              </m:e>
                              <m:sup>
                                <m:r>
                                  <a:rPr lang="es-AR">
                                    <a:latin typeface="Cambria Math" panose="02040503050406030204" pitchFamily="18" charset="0"/>
                                    <a:ea typeface="Calibri" panose="020F0502020204030204" pitchFamily="34" charset="0"/>
                                    <a:cs typeface="Calibri" panose="020F0502020204030204" pitchFamily="34" charset="0"/>
                                  </a:rPr>
                                  <m:t>4</m:t>
                                </m:r>
                              </m:sup>
                            </m:sSup>
                            <m:r>
                              <a:rPr lang="es-AR">
                                <a:latin typeface="Cambria Math" panose="02040503050406030204" pitchFamily="18" charset="0"/>
                                <a:ea typeface="Calibri" panose="020F0502020204030204" pitchFamily="34" charset="0"/>
                                <a:cs typeface="Calibri" panose="020F0502020204030204" pitchFamily="34" charset="0"/>
                              </a:rPr>
                              <m:t>𝑢</m:t>
                            </m:r>
                          </m:num>
                          <m:den>
                            <m:sSup>
                              <m:sSupPr>
                                <m:ctrlPr>
                                  <a:rPr lang="es-AR" i="1">
                                    <a:latin typeface="Cambria Math" panose="02040503050406030204" pitchFamily="18" charset="0"/>
                                    <a:ea typeface="Calibri" panose="020F0502020204030204" pitchFamily="34" charset="0"/>
                                    <a:cs typeface="Calibri" panose="020F0502020204030204" pitchFamily="34" charset="0"/>
                                  </a:rPr>
                                </m:ctrlPr>
                              </m:sSupPr>
                              <m:e>
                                <m:r>
                                  <a:rPr lang="es-AR">
                                    <a:latin typeface="Cambria Math" panose="02040503050406030204" pitchFamily="18" charset="0"/>
                                    <a:ea typeface="Calibri" panose="020F0502020204030204" pitchFamily="34" charset="0"/>
                                    <a:cs typeface="Calibri" panose="020F0502020204030204" pitchFamily="34" charset="0"/>
                                  </a:rPr>
                                  <m:t>𝑑𝑥</m:t>
                                </m:r>
                              </m:e>
                              <m:sup>
                                <m:r>
                                  <a:rPr lang="es-AR">
                                    <a:latin typeface="Cambria Math" panose="02040503050406030204" pitchFamily="18" charset="0"/>
                                    <a:ea typeface="Calibri" panose="020F0502020204030204" pitchFamily="34" charset="0"/>
                                    <a:cs typeface="Calibri" panose="020F0502020204030204" pitchFamily="34" charset="0"/>
                                  </a:rPr>
                                  <m:t>4</m:t>
                                </m:r>
                              </m:sup>
                            </m:sSup>
                          </m:den>
                        </m:f>
                      </m:e>
                    </m:d>
                  </m:oMath>
                </a14:m>
                <a:r>
                  <a:rPr lang="es-ES" dirty="0">
                    <a:latin typeface="+mj-lt"/>
                    <a:ea typeface="Calibri" panose="020F0502020204030204" pitchFamily="34" charset="0"/>
                    <a:cs typeface="Calibri" panose="020F0502020204030204" pitchFamily="34" charset="0"/>
                  </a:rPr>
                  <a:t> y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𝐶</m:t>
                    </m:r>
                  </m:oMath>
                </a14:m>
                <a:r>
                  <a:rPr lang="es-ES" dirty="0">
                    <a:latin typeface="+mj-lt"/>
                    <a:ea typeface="Calibri" panose="020F0502020204030204" pitchFamily="34" charset="0"/>
                    <a:cs typeface="Calibri" panose="020F0502020204030204" pitchFamily="34" charset="0"/>
                  </a:rPr>
                  <a:t> es una constante que depende de los parámetros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𝑘</m:t>
                    </m:r>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𝐿</m:t>
                    </m:r>
                  </m:oMath>
                </a14:m>
                <a:r>
                  <a:rPr lang="es-ES" dirty="0">
                    <a:latin typeface="+mj-lt"/>
                    <a:ea typeface="Calibri" panose="020F0502020204030204" pitchFamily="34" charset="0"/>
                    <a:cs typeface="Calibri" panose="020F0502020204030204" pitchFamily="34" charset="0"/>
                  </a:rPr>
                  <a:t>, </a:t>
                </a:r>
                <a:r>
                  <a:rPr lang="es-ES" dirty="0" smtClean="0">
                    <a:latin typeface="+mj-lt"/>
                    <a:ea typeface="Calibri" panose="020F0502020204030204" pitchFamily="34" charset="0"/>
                    <a:cs typeface="Calibri" panose="020F0502020204030204" pitchFamily="34" charset="0"/>
                  </a:rPr>
                  <a:t>de la </a:t>
                </a:r>
                <a:r>
                  <a:rPr lang="es-ES" dirty="0">
                    <a:latin typeface="+mj-lt"/>
                    <a:ea typeface="Calibri" panose="020F0502020204030204" pitchFamily="34" charset="0"/>
                    <a:cs typeface="Calibri" panose="020F0502020204030204" pitchFamily="34" charset="0"/>
                  </a:rPr>
                  <a:t>ecuación, pero es independiente de la función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𝑓</m:t>
                    </m:r>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𝑥</m:t>
                    </m:r>
                    <m:r>
                      <a:rPr lang="es-AR">
                        <a:latin typeface="Cambria Math" panose="02040503050406030204" pitchFamily="18" charset="0"/>
                        <a:ea typeface="Calibri" panose="020F0502020204030204" pitchFamily="34" charset="0"/>
                        <a:cs typeface="Calibri" panose="020F0502020204030204" pitchFamily="34" charset="0"/>
                      </a:rPr>
                      <m:t>)</m:t>
                    </m:r>
                  </m:oMath>
                </a14:m>
                <a:r>
                  <a:rPr lang="es-ES" dirty="0">
                    <a:latin typeface="+mj-lt"/>
                    <a:ea typeface="Calibri" panose="020F0502020204030204" pitchFamily="34" charset="0"/>
                    <a:cs typeface="Calibri" panose="020F0502020204030204" pitchFamily="34" charset="0"/>
                  </a:rPr>
                  <a:t>, y de los datos de borde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𝑎</m:t>
                    </m:r>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𝑏</m:t>
                    </m:r>
                  </m:oMath>
                </a14:m>
                <a:r>
                  <a:rPr lang="es-ES" dirty="0">
                    <a:latin typeface="+mj-lt"/>
                    <a:ea typeface="Calibri" panose="020F0502020204030204" pitchFamily="34" charset="0"/>
                    <a:cs typeface="Calibri" panose="020F0502020204030204" pitchFamily="34" charset="0"/>
                  </a:rPr>
                  <a:t> y </a:t>
                </a:r>
                <a:r>
                  <a:rPr lang="es-ES" dirty="0" smtClean="0">
                    <a:latin typeface="+mj-lt"/>
                    <a:ea typeface="Calibri" panose="020F0502020204030204" pitchFamily="34" charset="0"/>
                    <a:cs typeface="Calibri" panose="020F0502020204030204" pitchFamily="34" charset="0"/>
                  </a:rPr>
                  <a:t>del </a:t>
                </a:r>
                <a:r>
                  <a:rPr lang="pt-BR" dirty="0" smtClean="0">
                    <a:latin typeface="+mj-lt"/>
                    <a:ea typeface="Calibri" panose="020F0502020204030204" pitchFamily="34" charset="0"/>
                    <a:cs typeface="Calibri" panose="020F0502020204030204" pitchFamily="34" charset="0"/>
                  </a:rPr>
                  <a:t>parâmetro </a:t>
                </a:r>
                <a:r>
                  <a:rPr lang="pt-BR" dirty="0">
                    <a:latin typeface="+mj-lt"/>
                    <a:ea typeface="Calibri" panose="020F0502020204030204" pitchFamily="34" charset="0"/>
                    <a:cs typeface="Calibri" panose="020F0502020204030204" pitchFamily="34" charset="0"/>
                  </a:rPr>
                  <a:t>de discretización </a:t>
                </a:r>
                <a14:m>
                  <m:oMath xmlns:m="http://schemas.openxmlformats.org/officeDocument/2006/math">
                    <m:r>
                      <a:rPr lang="pt-B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𝑥</m:t>
                    </m:r>
                    <m:r>
                      <a:rPr lang="es-AR">
                        <a:latin typeface="Cambria Math" panose="02040503050406030204" pitchFamily="18" charset="0"/>
                        <a:ea typeface="Calibri" panose="020F0502020204030204" pitchFamily="34" charset="0"/>
                        <a:cs typeface="Calibri" panose="020F0502020204030204" pitchFamily="34" charset="0"/>
                      </a:rPr>
                      <m:t>≡</m:t>
                    </m:r>
                    <m:r>
                      <a:rPr lang="es-AR">
                        <a:latin typeface="Cambria Math" panose="02040503050406030204" pitchFamily="18" charset="0"/>
                        <a:ea typeface="Calibri" panose="020F0502020204030204" pitchFamily="34" charset="0"/>
                        <a:cs typeface="Calibri" panose="020F0502020204030204" pitchFamily="34" charset="0"/>
                      </a:rPr>
                      <m:t>h</m:t>
                    </m:r>
                  </m:oMath>
                </a14:m>
                <a:r>
                  <a:rPr lang="pt-BR" dirty="0">
                    <a:latin typeface="+mj-lt"/>
                    <a:ea typeface="Calibri" panose="020F0502020204030204" pitchFamily="34" charset="0"/>
                    <a:cs typeface="Calibri" panose="020F0502020204030204" pitchFamily="34" charset="0"/>
                  </a:rPr>
                  <a:t> (o </a:t>
                </a:r>
                <a14:m>
                  <m:oMath xmlns:m="http://schemas.openxmlformats.org/officeDocument/2006/math">
                    <m:r>
                      <a:rPr lang="es-AR">
                        <a:latin typeface="Cambria Math" panose="02040503050406030204" pitchFamily="18" charset="0"/>
                        <a:ea typeface="Calibri" panose="020F0502020204030204" pitchFamily="34" charset="0"/>
                        <a:cs typeface="Calibri" panose="020F0502020204030204" pitchFamily="34" charset="0"/>
                      </a:rPr>
                      <m:t>𝑁</m:t>
                    </m:r>
                  </m:oMath>
                </a14:m>
                <a:r>
                  <a:rPr lang="pt-BR" dirty="0" smtClean="0">
                    <a:latin typeface="+mj-lt"/>
                    <a:ea typeface="Calibri" panose="020F0502020204030204" pitchFamily="34" charset="0"/>
                    <a:cs typeface="Calibri" panose="020F0502020204030204" pitchFamily="34" charset="0"/>
                  </a:rPr>
                  <a:t>). </a:t>
                </a:r>
                <a:r>
                  <a:rPr lang="es-ES" b="1" dirty="0" smtClean="0">
                    <a:latin typeface="+mj-lt"/>
                    <a:ea typeface="Calibri" panose="020F0502020204030204" pitchFamily="34" charset="0"/>
                    <a:cs typeface="Calibri" panose="020F0502020204030204" pitchFamily="34" charset="0"/>
                  </a:rPr>
                  <a:t>Demostración</a:t>
                </a:r>
                <a:r>
                  <a:rPr lang="es-ES" dirty="0">
                    <a:latin typeface="+mj-lt"/>
                    <a:ea typeface="Calibri" panose="020F0502020204030204" pitchFamily="34" charset="0"/>
                    <a:cs typeface="Calibri" panose="020F0502020204030204" pitchFamily="34" charset="0"/>
                  </a:rPr>
                  <a:t>:</a:t>
                </a:r>
                <a:r>
                  <a:rPr lang="es-ES" dirty="0" smtClean="0">
                    <a:latin typeface="+mj-lt"/>
                    <a:ea typeface="Calibri" panose="020F0502020204030204" pitchFamily="34" charset="0"/>
                    <a:cs typeface="Calibri" panose="020F0502020204030204" pitchFamily="34" charset="0"/>
                  </a:rPr>
                  <a:t> La demostración se puede encontrar en [Larsson-Thomée 2009, Cap. 4</a:t>
                </a:r>
                <a:r>
                  <a:rPr lang="es-AR" dirty="0" smtClean="0">
                    <a:latin typeface="+mj-lt"/>
                    <a:ea typeface="Calibri" panose="020F0502020204030204" pitchFamily="34" charset="0"/>
                    <a:cs typeface="Calibri" panose="020F0502020204030204" pitchFamily="34" charset="0"/>
                  </a:rPr>
                  <a:t>.</a:t>
                </a:r>
              </a:p>
            </p:txBody>
          </p:sp>
        </mc:Choice>
        <mc:Fallback xmlns="">
          <p:sp>
            <p:nvSpPr>
              <p:cNvPr id="12" name="Rectángulo 11"/>
              <p:cNvSpPr>
                <a:spLocks noRot="1" noChangeAspect="1" noMove="1" noResize="1" noEditPoints="1" noAdjustHandles="1" noChangeArrowheads="1" noChangeShapeType="1" noTextEdit="1"/>
              </p:cNvSpPr>
              <p:nvPr/>
            </p:nvSpPr>
            <p:spPr>
              <a:xfrm>
                <a:off x="1199743" y="5354015"/>
                <a:ext cx="10363607" cy="970266"/>
              </a:xfrm>
              <a:prstGeom prst="rect">
                <a:avLst/>
              </a:prstGeom>
              <a:blipFill>
                <a:blip r:embed="rId7"/>
                <a:stretch>
                  <a:fillRect l="-529" t="-42138" b="-9434"/>
                </a:stretch>
              </a:blipFill>
            </p:spPr>
            <p:txBody>
              <a:bodyPr/>
              <a:lstStyle/>
              <a:p>
                <a:r>
                  <a:rPr lang="es-AR">
                    <a:noFill/>
                  </a:rPr>
                  <a:t> </a:t>
                </a:r>
              </a:p>
            </p:txBody>
          </p:sp>
        </mc:Fallback>
      </mc:AlternateContent>
    </p:spTree>
    <p:extLst>
      <p:ext uri="{BB962C8B-B14F-4D97-AF65-F5344CB8AC3E}">
        <p14:creationId xmlns:p14="http://schemas.microsoft.com/office/powerpoint/2010/main" val="138899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ángulo 1"/>
              <p:cNvSpPr/>
              <p:nvPr/>
            </p:nvSpPr>
            <p:spPr>
              <a:xfrm>
                <a:off x="1228724" y="1064827"/>
                <a:ext cx="9405139" cy="923330"/>
              </a:xfrm>
              <a:prstGeom prst="rect">
                <a:avLst/>
              </a:prstGeom>
            </p:spPr>
            <p:txBody>
              <a:bodyPr wrap="square">
                <a:spAutoFit/>
              </a:bodyPr>
              <a:lstStyle/>
              <a:p>
                <a:r>
                  <a:rPr lang="es-ES" dirty="0" smtClean="0">
                    <a:latin typeface="+mj-lt"/>
                  </a:rPr>
                  <a:t>Para verificar si el código funciona bien, se </a:t>
                </a:r>
                <a:r>
                  <a:rPr lang="es-ES" dirty="0">
                    <a:latin typeface="+mj-lt"/>
                  </a:rPr>
                  <a:t>busca una </a:t>
                </a:r>
                <a:r>
                  <a:rPr lang="es-ES" dirty="0" smtClean="0">
                    <a:latin typeface="+mj-lt"/>
                  </a:rPr>
                  <a:t>solución </a:t>
                </a:r>
                <a:r>
                  <a:rPr lang="es-ES" dirty="0">
                    <a:latin typeface="+mj-lt"/>
                  </a:rPr>
                  <a:t>exacta. </a:t>
                </a:r>
                <a:r>
                  <a:rPr lang="es-ES" dirty="0" smtClean="0">
                    <a:latin typeface="+mj-lt"/>
                  </a:rPr>
                  <a:t>Esto parece difícil, </a:t>
                </a:r>
                <a:r>
                  <a:rPr lang="es-ES" dirty="0">
                    <a:latin typeface="+mj-lt"/>
                  </a:rPr>
                  <a:t>pero es </a:t>
                </a:r>
                <a:r>
                  <a:rPr lang="es-ES" dirty="0" smtClean="0">
                    <a:latin typeface="+mj-lt"/>
                  </a:rPr>
                  <a:t>cuestión </a:t>
                </a:r>
                <a:r>
                  <a:rPr lang="es-ES" dirty="0">
                    <a:latin typeface="+mj-lt"/>
                  </a:rPr>
                  <a:t>de elegir una </a:t>
                </a:r>
                <a14:m>
                  <m:oMath xmlns:m="http://schemas.openxmlformats.org/officeDocument/2006/math">
                    <m:r>
                      <a:rPr lang="es-AR" smtClean="0">
                        <a:latin typeface="Cambria Math" panose="02040503050406030204" pitchFamily="18" charset="0"/>
                        <a:ea typeface="Calibri" panose="020F0502020204030204" pitchFamily="34" charset="0"/>
                        <a:cs typeface="Calibri" panose="020F0502020204030204" pitchFamily="34" charset="0"/>
                      </a:rPr>
                      <m:t>𝑢</m:t>
                    </m:r>
                    <m:d>
                      <m:dPr>
                        <m:ctrlPr>
                          <a:rPr lang="es-AR" i="1">
                            <a:latin typeface="Cambria Math" panose="02040503050406030204" pitchFamily="18" charset="0"/>
                            <a:ea typeface="Calibri" panose="020F0502020204030204" pitchFamily="34" charset="0"/>
                            <a:cs typeface="Calibri" panose="020F0502020204030204" pitchFamily="34" charset="0"/>
                          </a:rPr>
                        </m:ctrlPr>
                      </m:dPr>
                      <m:e>
                        <m:r>
                          <a:rPr lang="es-AR">
                            <a:latin typeface="Cambria Math" panose="02040503050406030204" pitchFamily="18" charset="0"/>
                            <a:ea typeface="Calibri" panose="020F0502020204030204" pitchFamily="34" charset="0"/>
                            <a:cs typeface="Calibri" panose="020F0502020204030204" pitchFamily="34" charset="0"/>
                          </a:rPr>
                          <m:t>𝑥</m:t>
                        </m:r>
                      </m:e>
                    </m:d>
                  </m:oMath>
                </a14:m>
                <a:r>
                  <a:rPr lang="es-ES" dirty="0" smtClean="0">
                    <a:latin typeface="+mj-lt"/>
                  </a:rPr>
                  <a:t> </a:t>
                </a:r>
                <a:r>
                  <a:rPr lang="es-ES" dirty="0">
                    <a:latin typeface="+mj-lt"/>
                  </a:rPr>
                  <a:t>cualquiera, que sea </a:t>
                </a:r>
                <a14:m>
                  <m:oMath xmlns:m="http://schemas.openxmlformats.org/officeDocument/2006/math">
                    <m:sSup>
                      <m:sSupPr>
                        <m:ctrlPr>
                          <a:rPr lang="es-AR" i="1" smtClean="0">
                            <a:latin typeface="Cambria Math" panose="02040503050406030204" pitchFamily="18" charset="0"/>
                            <a:ea typeface="Calibri" panose="020F0502020204030204" pitchFamily="34" charset="0"/>
                            <a:cs typeface="Calibri" panose="020F0502020204030204" pitchFamily="34" charset="0"/>
                          </a:rPr>
                        </m:ctrlPr>
                      </m:sSupPr>
                      <m:e>
                        <m:r>
                          <a:rPr lang="es-AR">
                            <a:latin typeface="Cambria Math" panose="02040503050406030204" pitchFamily="18" charset="0"/>
                            <a:ea typeface="Calibri" panose="020F0502020204030204" pitchFamily="34" charset="0"/>
                            <a:cs typeface="Calibri" panose="020F0502020204030204" pitchFamily="34" charset="0"/>
                          </a:rPr>
                          <m:t>𝐶</m:t>
                        </m:r>
                      </m:e>
                      <m:sup>
                        <m:r>
                          <a:rPr lang="es-AR">
                            <a:latin typeface="Cambria Math" panose="02040503050406030204" pitchFamily="18" charset="0"/>
                            <a:ea typeface="Calibri" panose="020F0502020204030204" pitchFamily="34" charset="0"/>
                            <a:cs typeface="Calibri" panose="020F0502020204030204" pitchFamily="34" charset="0"/>
                          </a:rPr>
                          <m:t>4</m:t>
                        </m:r>
                      </m:sup>
                    </m:sSup>
                  </m:oMath>
                </a14:m>
                <a:r>
                  <a:rPr lang="es-ES" dirty="0">
                    <a:latin typeface="+mj-lt"/>
                    <a:ea typeface="Calibri" panose="020F0502020204030204" pitchFamily="34" charset="0"/>
                    <a:cs typeface="Calibri" panose="020F0502020204030204" pitchFamily="34" charset="0"/>
                  </a:rPr>
                  <a:t> </a:t>
                </a:r>
                <a14:m>
                  <m:oMath xmlns:m="http://schemas.openxmlformats.org/officeDocument/2006/math">
                    <m:d>
                      <m:dPr>
                        <m:begChr m:val="["/>
                        <m:endChr m:val="]"/>
                        <m:ctrlPr>
                          <a:rPr lang="es-AR" i="1">
                            <a:latin typeface="Cambria Math" panose="02040503050406030204" pitchFamily="18" charset="0"/>
                            <a:ea typeface="Calibri" panose="020F0502020204030204" pitchFamily="34" charset="0"/>
                            <a:cs typeface="Calibri" panose="020F0502020204030204" pitchFamily="34" charset="0"/>
                          </a:rPr>
                        </m:ctrlPr>
                      </m:dPr>
                      <m:e>
                        <m:r>
                          <a:rPr lang="es-AR">
                            <a:latin typeface="Cambria Math" panose="02040503050406030204" pitchFamily="18" charset="0"/>
                            <a:ea typeface="Calibri" panose="020F0502020204030204" pitchFamily="34" charset="0"/>
                            <a:cs typeface="Calibri" panose="020F0502020204030204" pitchFamily="34" charset="0"/>
                          </a:rPr>
                          <m:t>0,</m:t>
                        </m:r>
                        <m:r>
                          <a:rPr lang="es-AR">
                            <a:latin typeface="Cambria Math" panose="02040503050406030204" pitchFamily="18" charset="0"/>
                            <a:ea typeface="Calibri" panose="020F0502020204030204" pitchFamily="34" charset="0"/>
                            <a:cs typeface="Calibri" panose="020F0502020204030204" pitchFamily="34" charset="0"/>
                          </a:rPr>
                          <m:t>𝐿</m:t>
                        </m:r>
                      </m:e>
                    </m:d>
                  </m:oMath>
                </a14:m>
                <a:r>
                  <a:rPr lang="es-ES" dirty="0" smtClean="0">
                    <a:latin typeface="+mj-lt"/>
                  </a:rPr>
                  <a:t> </a:t>
                </a:r>
                <a:r>
                  <a:rPr lang="es-ES" dirty="0">
                    <a:latin typeface="+mj-lt"/>
                  </a:rPr>
                  <a:t>aunque </a:t>
                </a:r>
                <a:r>
                  <a:rPr lang="es-ES" dirty="0" smtClean="0">
                    <a:latin typeface="+mj-lt"/>
                  </a:rPr>
                  <a:t>no sea </a:t>
                </a:r>
                <a:r>
                  <a:rPr lang="es-ES" dirty="0">
                    <a:latin typeface="+mj-lt"/>
                  </a:rPr>
                  <a:t>muy obvia, como lineal o </a:t>
                </a:r>
                <a:r>
                  <a:rPr lang="es-ES" dirty="0" smtClean="0">
                    <a:latin typeface="+mj-lt"/>
                  </a:rPr>
                  <a:t>cuadrática </a:t>
                </a:r>
                <a:r>
                  <a:rPr lang="es-ES" dirty="0">
                    <a:latin typeface="+mj-lt"/>
                  </a:rPr>
                  <a:t>y luego, dado un </a:t>
                </a:r>
                <a14:m>
                  <m:oMath xmlns:m="http://schemas.openxmlformats.org/officeDocument/2006/math">
                    <m:r>
                      <a:rPr lang="es-AR" b="0" i="1" smtClean="0">
                        <a:latin typeface="Cambria Math" panose="02040503050406030204" pitchFamily="18" charset="0"/>
                      </a:rPr>
                      <m:t>𝑘</m:t>
                    </m:r>
                  </m:oMath>
                </a14:m>
                <a:r>
                  <a:rPr lang="es-ES" dirty="0" smtClean="0">
                    <a:latin typeface="+mj-lt"/>
                  </a:rPr>
                  <a:t> </a:t>
                </a:r>
                <a:r>
                  <a:rPr lang="es-ES" dirty="0">
                    <a:latin typeface="+mj-lt"/>
                  </a:rPr>
                  <a:t>elegido, se calcula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0</m:t>
                        </m:r>
                      </m:e>
                    </m:d>
                    <m:r>
                      <a:rPr lang="es-AR" b="0" i="0" smtClean="0">
                        <a:latin typeface="Cambria Math" panose="02040503050406030204" pitchFamily="18" charset="0"/>
                      </a:rPr>
                      <m:t> </m:t>
                    </m:r>
                  </m:oMath>
                </a14:m>
                <a:r>
                  <a:rPr lang="es-AR" dirty="0" smtClean="0">
                    <a:latin typeface="+mj-lt"/>
                  </a:rPr>
                  <a:t>y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𝐿</m:t>
                        </m:r>
                      </m:e>
                    </m:d>
                  </m:oMath>
                </a14:m>
                <a:r>
                  <a:rPr lang="es-AR" dirty="0" smtClean="0">
                    <a:latin typeface="+mj-lt"/>
                  </a:rPr>
                  <a:t>.</a:t>
                </a:r>
                <a:endParaRPr lang="es-AR"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228724" y="1064827"/>
                <a:ext cx="9405139" cy="923330"/>
              </a:xfrm>
              <a:prstGeom prst="rect">
                <a:avLst/>
              </a:prstGeom>
              <a:blipFill>
                <a:blip r:embed="rId2"/>
                <a:stretch>
                  <a:fillRect l="-584" t="-3974" b="-10596"/>
                </a:stretch>
              </a:blipFill>
            </p:spPr>
            <p:txBody>
              <a:bodyPr/>
              <a:lstStyle/>
              <a:p>
                <a:r>
                  <a:rPr lang="es-AR">
                    <a:noFill/>
                  </a:rPr>
                  <a:t> </a:t>
                </a:r>
              </a:p>
            </p:txBody>
          </p:sp>
        </mc:Fallback>
      </mc:AlternateContent>
      <p:sp>
        <p:nvSpPr>
          <p:cNvPr id="3" name="Rectángulo 2"/>
          <p:cNvSpPr/>
          <p:nvPr/>
        </p:nvSpPr>
        <p:spPr>
          <a:xfrm>
            <a:off x="1228724" y="2100238"/>
            <a:ext cx="2459841" cy="369332"/>
          </a:xfrm>
          <a:prstGeom prst="rect">
            <a:avLst/>
          </a:prstGeom>
        </p:spPr>
        <p:txBody>
          <a:bodyPr wrap="none">
            <a:spAutoFit/>
          </a:bodyPr>
          <a:lstStyle/>
          <a:p>
            <a:r>
              <a:rPr lang="es-AR" dirty="0">
                <a:latin typeface="+mj-lt"/>
              </a:rPr>
              <a:t>Por ejemplo: </a:t>
            </a:r>
            <a:r>
              <a:rPr lang="es-AR" dirty="0" smtClean="0">
                <a:latin typeface="+mj-lt"/>
              </a:rPr>
              <a:t>Tomemos: </a:t>
            </a:r>
            <a:endParaRPr lang="es-AR" dirty="0">
              <a:latin typeface="+mj-lt"/>
            </a:endParaRPr>
          </a:p>
        </p:txBody>
      </p:sp>
      <p:pic>
        <p:nvPicPr>
          <p:cNvPr id="5" name="Imagen 4"/>
          <p:cNvPicPr>
            <a:picLocks noChangeAspect="1"/>
          </p:cNvPicPr>
          <p:nvPr/>
        </p:nvPicPr>
        <p:blipFill>
          <a:blip r:embed="rId3"/>
          <a:stretch>
            <a:fillRect/>
          </a:stretch>
        </p:blipFill>
        <p:spPr>
          <a:xfrm>
            <a:off x="3609704" y="2108667"/>
            <a:ext cx="3886742" cy="352474"/>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1228724" y="2477999"/>
                <a:ext cx="8220076" cy="375552"/>
              </a:xfrm>
              <a:prstGeom prst="rect">
                <a:avLst/>
              </a:prstGeom>
            </p:spPr>
            <p:txBody>
              <a:bodyPr wrap="square">
                <a:spAutoFit/>
              </a:bodyPr>
              <a:lstStyle/>
              <a:p>
                <a:r>
                  <a:rPr lang="es-ES" dirty="0">
                    <a:latin typeface="+mj-lt"/>
                  </a:rPr>
                  <a:t>Para que esta </a:t>
                </a:r>
                <a14:m>
                  <m:oMath xmlns:m="http://schemas.openxmlformats.org/officeDocument/2006/math">
                    <m:r>
                      <a:rPr lang="es-AR">
                        <a:latin typeface="Cambria Math" panose="02040503050406030204" pitchFamily="18" charset="0"/>
                      </a:rPr>
                      <m:t>𝑢</m:t>
                    </m:r>
                    <m:d>
                      <m:dPr>
                        <m:ctrlPr>
                          <a:rPr lang="es-AR" i="1">
                            <a:latin typeface="Cambria Math" panose="02040503050406030204" pitchFamily="18" charset="0"/>
                          </a:rPr>
                        </m:ctrlPr>
                      </m:dPr>
                      <m:e>
                        <m:r>
                          <a:rPr lang="es-AR">
                            <a:latin typeface="Cambria Math" panose="02040503050406030204" pitchFamily="18" charset="0"/>
                          </a:rPr>
                          <m:t>𝑥</m:t>
                        </m:r>
                      </m:e>
                    </m:d>
                  </m:oMath>
                </a14:m>
                <a:r>
                  <a:rPr lang="es-ES" dirty="0">
                    <a:latin typeface="+mj-lt"/>
                  </a:rPr>
                  <a:t> sea </a:t>
                </a:r>
                <a:r>
                  <a:rPr lang="es-AR" dirty="0">
                    <a:latin typeface="+mj-lt"/>
                  </a:rPr>
                  <a:t>solución de la proposición 1, calculamos: </a:t>
                </a:r>
                <a14:m>
                  <m:oMath xmlns:m="http://schemas.openxmlformats.org/officeDocument/2006/math">
                    <m:r>
                      <a:rPr lang="es-AR" b="0" i="1" smtClean="0">
                        <a:solidFill>
                          <a:srgbClr val="000000"/>
                        </a:solidFill>
                        <a:latin typeface="Cambria Math" panose="02040503050406030204" pitchFamily="18" charset="0"/>
                      </a:rPr>
                      <m:t>𝑓</m:t>
                    </m:r>
                    <m:r>
                      <a:rPr lang="es-AR" b="0" i="1" smtClean="0">
                        <a:solidFill>
                          <a:srgbClr val="000000"/>
                        </a:solidFill>
                        <a:latin typeface="Cambria Math" panose="02040503050406030204" pitchFamily="18" charset="0"/>
                      </a:rPr>
                      <m:t>=−</m:t>
                    </m:r>
                    <m:r>
                      <a:rPr lang="es-AR" b="0" i="1" smtClean="0">
                        <a:solidFill>
                          <a:srgbClr val="000000"/>
                        </a:solidFill>
                        <a:latin typeface="Cambria Math" panose="02040503050406030204" pitchFamily="18" charset="0"/>
                      </a:rPr>
                      <m:t>𝑘</m:t>
                    </m:r>
                    <m:f>
                      <m:fPr>
                        <m:type m:val="lin"/>
                        <m:ctrlPr>
                          <a:rPr lang="es-AR" b="0" i="1" smtClean="0">
                            <a:solidFill>
                              <a:srgbClr val="000000"/>
                            </a:solidFill>
                            <a:latin typeface="Cambria Math" panose="02040503050406030204" pitchFamily="18" charset="0"/>
                          </a:rPr>
                        </m:ctrlPr>
                      </m:fPr>
                      <m:num>
                        <m:sSup>
                          <m:sSupPr>
                            <m:ctrlPr>
                              <a:rPr lang="es-AR" b="0" i="1" smtClean="0">
                                <a:solidFill>
                                  <a:srgbClr val="000000"/>
                                </a:solidFill>
                                <a:latin typeface="Cambria Math" panose="02040503050406030204" pitchFamily="18" charset="0"/>
                              </a:rPr>
                            </m:ctrlPr>
                          </m:sSupPr>
                          <m:e>
                            <m:r>
                              <a:rPr lang="es-AR" b="0" i="1" smtClean="0">
                                <a:solidFill>
                                  <a:srgbClr val="000000"/>
                                </a:solidFill>
                                <a:latin typeface="Cambria Math" panose="02040503050406030204" pitchFamily="18" charset="0"/>
                              </a:rPr>
                              <m:t>𝑑</m:t>
                            </m:r>
                          </m:e>
                          <m:sup>
                            <m:r>
                              <a:rPr lang="es-AR" b="0" i="1" smtClean="0">
                                <a:solidFill>
                                  <a:srgbClr val="000000"/>
                                </a:solidFill>
                                <a:latin typeface="Cambria Math" panose="02040503050406030204" pitchFamily="18" charset="0"/>
                              </a:rPr>
                              <m:t>2</m:t>
                            </m:r>
                          </m:sup>
                        </m:sSup>
                        <m:r>
                          <a:rPr lang="es-AR" b="0" i="1" smtClean="0">
                            <a:solidFill>
                              <a:srgbClr val="000000"/>
                            </a:solidFill>
                            <a:latin typeface="Cambria Math" panose="02040503050406030204" pitchFamily="18" charset="0"/>
                          </a:rPr>
                          <m:t>𝑢</m:t>
                        </m:r>
                      </m:num>
                      <m:den>
                        <m:sSup>
                          <m:sSupPr>
                            <m:ctrlPr>
                              <a:rPr lang="es-AR" b="0" i="1" smtClean="0">
                                <a:solidFill>
                                  <a:srgbClr val="000000"/>
                                </a:solidFill>
                                <a:latin typeface="Cambria Math" panose="02040503050406030204" pitchFamily="18" charset="0"/>
                              </a:rPr>
                            </m:ctrlPr>
                          </m:sSupPr>
                          <m:e>
                            <m:r>
                              <a:rPr lang="es-AR" b="0" i="1" smtClean="0">
                                <a:solidFill>
                                  <a:srgbClr val="000000"/>
                                </a:solidFill>
                                <a:latin typeface="Cambria Math" panose="02040503050406030204" pitchFamily="18" charset="0"/>
                              </a:rPr>
                              <m:t>𝑑𝑥</m:t>
                            </m:r>
                          </m:e>
                          <m:sup>
                            <m:r>
                              <a:rPr lang="es-AR" b="0" i="1" smtClean="0">
                                <a:solidFill>
                                  <a:srgbClr val="000000"/>
                                </a:solidFill>
                                <a:latin typeface="Cambria Math" panose="02040503050406030204" pitchFamily="18" charset="0"/>
                              </a:rPr>
                              <m:t>2</m:t>
                            </m:r>
                          </m:sup>
                        </m:sSup>
                      </m:den>
                    </m:f>
                  </m:oMath>
                </a14:m>
                <a:endParaRPr lang="es-AR" dirty="0">
                  <a:latin typeface="+mj-lt"/>
                </a:endParaRPr>
              </a:p>
            </p:txBody>
          </p:sp>
        </mc:Choice>
        <mc:Fallback xmlns="">
          <p:sp>
            <p:nvSpPr>
              <p:cNvPr id="7" name="Rectángulo 6"/>
              <p:cNvSpPr>
                <a:spLocks noRot="1" noChangeAspect="1" noMove="1" noResize="1" noEditPoints="1" noAdjustHandles="1" noChangeArrowheads="1" noChangeShapeType="1" noTextEdit="1"/>
              </p:cNvSpPr>
              <p:nvPr/>
            </p:nvSpPr>
            <p:spPr>
              <a:xfrm>
                <a:off x="1228724" y="2477999"/>
                <a:ext cx="8220076" cy="375552"/>
              </a:xfrm>
              <a:prstGeom prst="rect">
                <a:avLst/>
              </a:prstGeom>
              <a:blipFill>
                <a:blip r:embed="rId4"/>
                <a:stretch>
                  <a:fillRect l="-668" t="-112903" b="-172581"/>
                </a:stretch>
              </a:blipFill>
            </p:spPr>
            <p:txBody>
              <a:bodyPr/>
              <a:lstStyle/>
              <a:p>
                <a:r>
                  <a:rPr lang="es-AR">
                    <a:noFill/>
                  </a:rPr>
                  <a:t> </a:t>
                </a:r>
              </a:p>
            </p:txBody>
          </p:sp>
        </mc:Fallback>
      </mc:AlternateContent>
      <p:pic>
        <p:nvPicPr>
          <p:cNvPr id="8" name="Imagen 7"/>
          <p:cNvPicPr>
            <a:picLocks noChangeAspect="1"/>
          </p:cNvPicPr>
          <p:nvPr/>
        </p:nvPicPr>
        <p:blipFill>
          <a:blip r:embed="rId5"/>
          <a:stretch>
            <a:fillRect/>
          </a:stretch>
        </p:blipFill>
        <p:spPr>
          <a:xfrm>
            <a:off x="1513368" y="2864189"/>
            <a:ext cx="7935432" cy="495369"/>
          </a:xfrm>
          <a:prstGeom prst="rect">
            <a:avLst/>
          </a:prstGeom>
        </p:spPr>
      </p:pic>
      <p:sp>
        <p:nvSpPr>
          <p:cNvPr id="9" name="Rectángulo 8"/>
          <p:cNvSpPr/>
          <p:nvPr/>
        </p:nvSpPr>
        <p:spPr>
          <a:xfrm>
            <a:off x="1228724" y="3337173"/>
            <a:ext cx="3497432" cy="369332"/>
          </a:xfrm>
          <a:prstGeom prst="rect">
            <a:avLst/>
          </a:prstGeom>
        </p:spPr>
        <p:txBody>
          <a:bodyPr wrap="none">
            <a:spAutoFit/>
          </a:bodyPr>
          <a:lstStyle/>
          <a:p>
            <a:r>
              <a:rPr lang="es-ES" dirty="0">
                <a:latin typeface="+mj-lt"/>
              </a:rPr>
              <a:t>Luego, resolvemos el problema con</a:t>
            </a:r>
            <a:endParaRPr lang="es-AR" dirty="0">
              <a:latin typeface="+mj-lt"/>
            </a:endParaRPr>
          </a:p>
        </p:txBody>
      </p:sp>
      <p:pic>
        <p:nvPicPr>
          <p:cNvPr id="10" name="Imagen 9"/>
          <p:cNvPicPr>
            <a:picLocks noChangeAspect="1"/>
          </p:cNvPicPr>
          <p:nvPr/>
        </p:nvPicPr>
        <p:blipFill>
          <a:blip r:embed="rId6"/>
          <a:stretch>
            <a:fillRect/>
          </a:stretch>
        </p:blipFill>
        <p:spPr>
          <a:xfrm>
            <a:off x="1740570" y="3706505"/>
            <a:ext cx="7773485" cy="1829055"/>
          </a:xfrm>
          <a:prstGeom prst="rect">
            <a:avLst/>
          </a:prstGeom>
        </p:spPr>
      </p:pic>
      <p:sp>
        <p:nvSpPr>
          <p:cNvPr id="11" name="Rectángulo 10"/>
          <p:cNvSpPr/>
          <p:nvPr/>
        </p:nvSpPr>
        <p:spPr>
          <a:xfrm>
            <a:off x="1228724" y="5513175"/>
            <a:ext cx="4763292" cy="369332"/>
          </a:xfrm>
          <a:prstGeom prst="rect">
            <a:avLst/>
          </a:prstGeom>
        </p:spPr>
        <p:txBody>
          <a:bodyPr wrap="none">
            <a:spAutoFit/>
          </a:bodyPr>
          <a:lstStyle/>
          <a:p>
            <a:r>
              <a:rPr lang="es-ES" dirty="0">
                <a:latin typeface="+mj-lt"/>
              </a:rPr>
              <a:t>y </a:t>
            </a:r>
            <a:r>
              <a:rPr lang="es-ES" dirty="0" smtClean="0">
                <a:latin typeface="+mj-lt"/>
              </a:rPr>
              <a:t>deberíamos </a:t>
            </a:r>
            <a:r>
              <a:rPr lang="es-ES" dirty="0">
                <a:latin typeface="+mj-lt"/>
              </a:rPr>
              <a:t>obtener una </a:t>
            </a:r>
            <a:r>
              <a:rPr lang="es-ES" dirty="0" smtClean="0">
                <a:latin typeface="+mj-lt"/>
              </a:rPr>
              <a:t>solución </a:t>
            </a:r>
            <a:r>
              <a:rPr lang="es-ES" dirty="0">
                <a:latin typeface="+mj-lt"/>
              </a:rPr>
              <a:t>aproximada a</a:t>
            </a:r>
            <a:endParaRPr lang="es-AR" dirty="0">
              <a:latin typeface="+mj-lt"/>
            </a:endParaRPr>
          </a:p>
        </p:txBody>
      </p:sp>
      <p:pic>
        <p:nvPicPr>
          <p:cNvPr id="12" name="Imagen 11"/>
          <p:cNvPicPr>
            <a:picLocks noChangeAspect="1"/>
          </p:cNvPicPr>
          <p:nvPr/>
        </p:nvPicPr>
        <p:blipFill>
          <a:blip r:embed="rId7"/>
          <a:stretch>
            <a:fillRect/>
          </a:stretch>
        </p:blipFill>
        <p:spPr>
          <a:xfrm>
            <a:off x="6038684" y="5491338"/>
            <a:ext cx="2381582" cy="409632"/>
          </a:xfrm>
          <a:prstGeom prst="rect">
            <a:avLst/>
          </a:prstGeom>
        </p:spPr>
      </p:pic>
      <mc:AlternateContent xmlns:mc="http://schemas.openxmlformats.org/markup-compatibility/2006" xmlns:a14="http://schemas.microsoft.com/office/drawing/2010/main">
        <mc:Choice Requires="a14">
          <p:sp>
            <p:nvSpPr>
              <p:cNvPr id="13" name="Rectángulo 12"/>
              <p:cNvSpPr/>
              <p:nvPr/>
            </p:nvSpPr>
            <p:spPr>
              <a:xfrm>
                <a:off x="1228723" y="5922807"/>
                <a:ext cx="9686927" cy="946991"/>
              </a:xfrm>
              <a:prstGeom prst="rect">
                <a:avLst/>
              </a:prstGeom>
            </p:spPr>
            <p:txBody>
              <a:bodyPr wrap="square">
                <a:spAutoFit/>
              </a:bodyPr>
              <a:lstStyle/>
              <a:p>
                <a:r>
                  <a:rPr lang="es-ES" i="1" dirty="0" smtClean="0">
                    <a:latin typeface="+mj-lt"/>
                  </a:rPr>
                  <a:t>Para estar seguros que el código esta </a:t>
                </a:r>
                <a:r>
                  <a:rPr lang="es-ES" i="1" dirty="0">
                    <a:latin typeface="+mj-lt"/>
                  </a:rPr>
                  <a:t>bien programado, debemos verificar que </a:t>
                </a:r>
                <a:r>
                  <a:rPr lang="es-ES" i="1" dirty="0" smtClean="0">
                    <a:latin typeface="+mj-lt"/>
                  </a:rPr>
                  <a:t>cuando tomamos </a:t>
                </a:r>
                <a14:m>
                  <m:oMath xmlns:m="http://schemas.openxmlformats.org/officeDocument/2006/math">
                    <m:r>
                      <a:rPr lang="es-AR" b="0" i="1" smtClean="0">
                        <a:latin typeface="Cambria Math" panose="02040503050406030204" pitchFamily="18" charset="0"/>
                      </a:rPr>
                      <m:t>h</m:t>
                    </m:r>
                    <m:r>
                      <a:rPr lang="es-AR" b="0" i="1" smtClean="0">
                        <a:latin typeface="Cambria Math" panose="02040503050406030204" pitchFamily="18" charset="0"/>
                      </a:rPr>
                      <m:t> </m:t>
                    </m:r>
                  </m:oMath>
                </a14:m>
                <a:r>
                  <a:rPr lang="es-ES" i="1" dirty="0" smtClean="0">
                    <a:latin typeface="+mj-lt"/>
                  </a:rPr>
                  <a:t>más pequeño, </a:t>
                </a:r>
                <a:r>
                  <a:rPr lang="es-ES" i="1" dirty="0">
                    <a:latin typeface="+mj-lt"/>
                  </a:rPr>
                  <a:t>el error </a:t>
                </a:r>
                <a:r>
                  <a:rPr lang="es-ES" i="1" dirty="0" smtClean="0">
                    <a:latin typeface="+mj-lt"/>
                  </a:rPr>
                  <a:t>máximo </a:t>
                </a:r>
                <a:r>
                  <a:rPr lang="es-ES" i="1" dirty="0">
                    <a:latin typeface="+mj-lt"/>
                  </a:rPr>
                  <a:t>se reduce como </a:t>
                </a:r>
                <a14:m>
                  <m:oMath xmlns:m="http://schemas.openxmlformats.org/officeDocument/2006/math">
                    <m:r>
                      <a:rPr lang="es-AR" b="0" i="1" smtClean="0">
                        <a:latin typeface="Cambria Math" panose="02040503050406030204" pitchFamily="18" charset="0"/>
                      </a:rPr>
                      <m:t>𝐶</m:t>
                    </m:r>
                    <m:sSup>
                      <m:sSupPr>
                        <m:ctrlPr>
                          <a:rPr lang="es-AR" b="0" i="1" smtClean="0">
                            <a:latin typeface="Cambria Math" panose="02040503050406030204" pitchFamily="18" charset="0"/>
                          </a:rPr>
                        </m:ctrlPr>
                      </m:sSupPr>
                      <m:e>
                        <m:r>
                          <a:rPr lang="es-AR" b="0" i="1" smtClean="0">
                            <a:latin typeface="Cambria Math" panose="02040503050406030204" pitchFamily="18" charset="0"/>
                          </a:rPr>
                          <m:t>h</m:t>
                        </m:r>
                      </m:e>
                      <m:sup>
                        <m:r>
                          <a:rPr lang="es-AR" b="0" i="1" smtClean="0">
                            <a:latin typeface="Cambria Math" panose="02040503050406030204" pitchFamily="18" charset="0"/>
                          </a:rPr>
                          <m:t>2</m:t>
                        </m:r>
                      </m:sup>
                    </m:sSup>
                  </m:oMath>
                </a14:m>
                <a:r>
                  <a:rPr lang="es-ES" i="1" dirty="0" smtClean="0">
                    <a:latin typeface="+mj-lt"/>
                  </a:rPr>
                  <a:t>. </a:t>
                </a:r>
                <a:r>
                  <a:rPr lang="es-ES" i="1" dirty="0">
                    <a:latin typeface="+mj-lt"/>
                  </a:rPr>
                  <a:t>Es decir, cada vez </a:t>
                </a:r>
                <a:r>
                  <a:rPr lang="es-ES" i="1" dirty="0" smtClean="0">
                    <a:latin typeface="+mj-lt"/>
                  </a:rPr>
                  <a:t>que tomamos </a:t>
                </a:r>
                <a14:m>
                  <m:oMath xmlns:m="http://schemas.openxmlformats.org/officeDocument/2006/math">
                    <m:r>
                      <a:rPr lang="es-AR" b="0" i="1" smtClean="0">
                        <a:latin typeface="Cambria Math" panose="02040503050406030204" pitchFamily="18" charset="0"/>
                      </a:rPr>
                      <m:t>h</m:t>
                    </m:r>
                  </m:oMath>
                </a14:m>
                <a:r>
                  <a:rPr lang="es-ES" i="1" dirty="0" smtClean="0">
                    <a:latin typeface="+mj-lt"/>
                  </a:rPr>
                  <a:t> </a:t>
                </a:r>
                <a:r>
                  <a:rPr lang="es-ES" i="1" dirty="0">
                    <a:latin typeface="+mj-lt"/>
                  </a:rPr>
                  <a:t>igual a la mitad de un </a:t>
                </a:r>
                <a14:m>
                  <m:oMath xmlns:m="http://schemas.openxmlformats.org/officeDocument/2006/math">
                    <m:r>
                      <a:rPr lang="es-AR" b="0" i="1" smtClean="0">
                        <a:latin typeface="Cambria Math" panose="02040503050406030204" pitchFamily="18" charset="0"/>
                      </a:rPr>
                      <m:t>h</m:t>
                    </m:r>
                  </m:oMath>
                </a14:m>
                <a:r>
                  <a:rPr lang="es-ES" i="1" dirty="0" smtClean="0">
                    <a:latin typeface="+mj-lt"/>
                  </a:rPr>
                  <a:t> </a:t>
                </a:r>
                <a:r>
                  <a:rPr lang="es-ES" i="1" dirty="0">
                    <a:latin typeface="+mj-lt"/>
                  </a:rPr>
                  <a:t>anterior, el error debe reducirse por un factor 1/4.</a:t>
                </a:r>
                <a:endParaRPr lang="es-AR" i="1" dirty="0">
                  <a:latin typeface="+mj-lt"/>
                </a:endParaRPr>
              </a:p>
            </p:txBody>
          </p:sp>
        </mc:Choice>
        <mc:Fallback xmlns="">
          <p:sp>
            <p:nvSpPr>
              <p:cNvPr id="13" name="Rectángulo 12"/>
              <p:cNvSpPr>
                <a:spLocks noRot="1" noChangeAspect="1" noMove="1" noResize="1" noEditPoints="1" noAdjustHandles="1" noChangeArrowheads="1" noChangeShapeType="1" noTextEdit="1"/>
              </p:cNvSpPr>
              <p:nvPr/>
            </p:nvSpPr>
            <p:spPr>
              <a:xfrm>
                <a:off x="1228723" y="5922807"/>
                <a:ext cx="9686927" cy="946991"/>
              </a:xfrm>
              <a:prstGeom prst="rect">
                <a:avLst/>
              </a:prstGeom>
              <a:blipFill>
                <a:blip r:embed="rId8"/>
                <a:stretch>
                  <a:fillRect l="-566" t="-3871" r="-755" b="-7742"/>
                </a:stretch>
              </a:blipFill>
            </p:spPr>
            <p:txBody>
              <a:bodyPr/>
              <a:lstStyle/>
              <a:p>
                <a:r>
                  <a:rPr lang="es-AR">
                    <a:noFill/>
                  </a:rPr>
                  <a:t> </a:t>
                </a:r>
              </a:p>
            </p:txBody>
          </p:sp>
        </mc:Fallback>
      </mc:AlternateContent>
    </p:spTree>
    <p:extLst>
      <p:ext uri="{BB962C8B-B14F-4D97-AF65-F5344CB8AC3E}">
        <p14:creationId xmlns:p14="http://schemas.microsoft.com/office/powerpoint/2010/main" val="217191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sp>
        <p:nvSpPr>
          <p:cNvPr id="2" name="CuadroTexto 1"/>
          <p:cNvSpPr txBox="1"/>
          <p:nvPr/>
        </p:nvSpPr>
        <p:spPr>
          <a:xfrm>
            <a:off x="876300" y="880161"/>
            <a:ext cx="3787255" cy="400110"/>
          </a:xfrm>
          <a:prstGeom prst="rect">
            <a:avLst/>
          </a:prstGeom>
          <a:noFill/>
        </p:spPr>
        <p:txBody>
          <a:bodyPr wrap="none" rtlCol="0">
            <a:spAutoFit/>
          </a:bodyPr>
          <a:lstStyle/>
          <a:p>
            <a:r>
              <a:rPr lang="es-AR" sz="2000" b="1" dirty="0" smtClean="0">
                <a:latin typeface="+mj-lt"/>
              </a:rPr>
              <a:t>Vayamos a los ejemplos del apunte:</a:t>
            </a:r>
            <a:endParaRPr lang="es-AR" sz="2000" b="1" dirty="0">
              <a:latin typeface="+mj-lt"/>
            </a:endParaRPr>
          </a:p>
        </p:txBody>
      </p:sp>
      <p:pic>
        <p:nvPicPr>
          <p:cNvPr id="11" name="Imagen 10"/>
          <p:cNvPicPr>
            <a:picLocks noChangeAspect="1"/>
          </p:cNvPicPr>
          <p:nvPr/>
        </p:nvPicPr>
        <p:blipFill>
          <a:blip r:embed="rId2"/>
          <a:stretch>
            <a:fillRect/>
          </a:stretch>
        </p:blipFill>
        <p:spPr>
          <a:xfrm>
            <a:off x="876300" y="1504850"/>
            <a:ext cx="9913875" cy="3918487"/>
          </a:xfrm>
          <a:prstGeom prst="rect">
            <a:avLst/>
          </a:prstGeom>
        </p:spPr>
      </p:pic>
    </p:spTree>
    <p:extLst>
      <p:ext uri="{BB962C8B-B14F-4D97-AF65-F5344CB8AC3E}">
        <p14:creationId xmlns:p14="http://schemas.microsoft.com/office/powerpoint/2010/main" val="1046717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201610" y="1412518"/>
            <a:ext cx="9591766" cy="3589308"/>
          </a:xfrm>
          <a:prstGeom prst="rect">
            <a:avLst/>
          </a:prstGeom>
        </p:spPr>
      </p:pic>
      <p:pic>
        <p:nvPicPr>
          <p:cNvPr id="7" name="Imagen 6"/>
          <p:cNvPicPr>
            <a:picLocks noChangeAspect="1"/>
          </p:cNvPicPr>
          <p:nvPr/>
        </p:nvPicPr>
        <p:blipFill>
          <a:blip r:embed="rId3"/>
          <a:stretch>
            <a:fillRect/>
          </a:stretch>
        </p:blipFill>
        <p:spPr>
          <a:xfrm>
            <a:off x="1668182" y="5626516"/>
            <a:ext cx="8964276" cy="885949"/>
          </a:xfrm>
          <a:prstGeom prst="rect">
            <a:avLst/>
          </a:prstGeom>
        </p:spPr>
      </p:pic>
    </p:spTree>
    <p:extLst>
      <p:ext uri="{BB962C8B-B14F-4D97-AF65-F5344CB8AC3E}">
        <p14:creationId xmlns:p14="http://schemas.microsoft.com/office/powerpoint/2010/main" val="4043667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178332" y="1412518"/>
            <a:ext cx="10078678" cy="4431234"/>
          </a:xfrm>
          <a:prstGeom prst="rect">
            <a:avLst/>
          </a:prstGeom>
        </p:spPr>
      </p:pic>
    </p:spTree>
    <p:extLst>
      <p:ext uri="{BB962C8B-B14F-4D97-AF65-F5344CB8AC3E}">
        <p14:creationId xmlns:p14="http://schemas.microsoft.com/office/powerpoint/2010/main" val="4272251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2161864" y="787828"/>
            <a:ext cx="7857785" cy="3403196"/>
          </a:xfrm>
          <a:prstGeom prst="rect">
            <a:avLst/>
          </a:prstGeom>
        </p:spPr>
      </p:pic>
      <p:pic>
        <p:nvPicPr>
          <p:cNvPr id="5" name="Imagen 4"/>
          <p:cNvPicPr>
            <a:picLocks noChangeAspect="1"/>
          </p:cNvPicPr>
          <p:nvPr/>
        </p:nvPicPr>
        <p:blipFill>
          <a:blip r:embed="rId3"/>
          <a:stretch>
            <a:fillRect/>
          </a:stretch>
        </p:blipFill>
        <p:spPr>
          <a:xfrm>
            <a:off x="1918363" y="4191024"/>
            <a:ext cx="9100600" cy="2504066"/>
          </a:xfrm>
          <a:prstGeom prst="rect">
            <a:avLst/>
          </a:prstGeom>
        </p:spPr>
      </p:pic>
    </p:spTree>
    <p:extLst>
      <p:ext uri="{BB962C8B-B14F-4D97-AF65-F5344CB8AC3E}">
        <p14:creationId xmlns:p14="http://schemas.microsoft.com/office/powerpoint/2010/main" val="1007866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grpSp>
        <p:nvGrpSpPr>
          <p:cNvPr id="8" name="Grupo 7"/>
          <p:cNvGrpSpPr/>
          <p:nvPr/>
        </p:nvGrpSpPr>
        <p:grpSpPr>
          <a:xfrm>
            <a:off x="943582" y="1242204"/>
            <a:ext cx="7140104" cy="2300473"/>
            <a:chOff x="943582" y="1242204"/>
            <a:chExt cx="7140104" cy="2300473"/>
          </a:xfrm>
        </p:grpSpPr>
        <p:pic>
          <p:nvPicPr>
            <p:cNvPr id="3" name="Imagen 2"/>
            <p:cNvPicPr>
              <a:picLocks noChangeAspect="1"/>
            </p:cNvPicPr>
            <p:nvPr/>
          </p:nvPicPr>
          <p:blipFill>
            <a:blip r:embed="rId2"/>
            <a:stretch>
              <a:fillRect/>
            </a:stretch>
          </p:blipFill>
          <p:spPr>
            <a:xfrm>
              <a:off x="943582" y="1242204"/>
              <a:ext cx="6343729" cy="2300473"/>
            </a:xfrm>
            <a:prstGeom prst="rect">
              <a:avLst/>
            </a:prstGeom>
          </p:spPr>
        </p:pic>
        <p:pic>
          <p:nvPicPr>
            <p:cNvPr id="5" name="Imagen 4"/>
            <p:cNvPicPr>
              <a:picLocks noChangeAspect="1"/>
            </p:cNvPicPr>
            <p:nvPr/>
          </p:nvPicPr>
          <p:blipFill>
            <a:blip r:embed="rId3"/>
            <a:stretch>
              <a:fillRect/>
            </a:stretch>
          </p:blipFill>
          <p:spPr>
            <a:xfrm>
              <a:off x="5817262" y="1704230"/>
              <a:ext cx="2266424" cy="1376337"/>
            </a:xfrm>
            <a:prstGeom prst="rect">
              <a:avLst/>
            </a:prstGeom>
          </p:spPr>
        </p:pic>
      </p:grpSp>
      <p:pic>
        <p:nvPicPr>
          <p:cNvPr id="7" name="Imagen 6"/>
          <p:cNvPicPr>
            <a:picLocks noChangeAspect="1"/>
          </p:cNvPicPr>
          <p:nvPr/>
        </p:nvPicPr>
        <p:blipFill>
          <a:blip r:embed="rId4"/>
          <a:stretch>
            <a:fillRect/>
          </a:stretch>
        </p:blipFill>
        <p:spPr>
          <a:xfrm>
            <a:off x="1351458" y="3542593"/>
            <a:ext cx="8081913" cy="3179220"/>
          </a:xfrm>
          <a:prstGeom prst="rect">
            <a:avLst/>
          </a:prstGeom>
        </p:spPr>
      </p:pic>
    </p:spTree>
    <p:extLst>
      <p:ext uri="{BB962C8B-B14F-4D97-AF65-F5344CB8AC3E}">
        <p14:creationId xmlns:p14="http://schemas.microsoft.com/office/powerpoint/2010/main" val="979285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sp>
        <p:nvSpPr>
          <p:cNvPr id="2" name="CuadroTexto 1"/>
          <p:cNvSpPr txBox="1"/>
          <p:nvPr/>
        </p:nvSpPr>
        <p:spPr>
          <a:xfrm>
            <a:off x="876300" y="864772"/>
            <a:ext cx="3974486" cy="400110"/>
          </a:xfrm>
          <a:prstGeom prst="rect">
            <a:avLst/>
          </a:prstGeom>
          <a:noFill/>
        </p:spPr>
        <p:txBody>
          <a:bodyPr wrap="none" rtlCol="0">
            <a:spAutoFit/>
          </a:bodyPr>
          <a:lstStyle/>
          <a:p>
            <a:r>
              <a:rPr lang="es-AR" sz="2000" b="1" dirty="0" smtClean="0">
                <a:latin typeface="+mj-lt"/>
              </a:rPr>
              <a:t>Sigamos con los ejemplos del apunte:</a:t>
            </a:r>
            <a:endParaRPr lang="es-AR" sz="2000" b="1" dirty="0">
              <a:latin typeface="+mj-lt"/>
            </a:endParaRPr>
          </a:p>
        </p:txBody>
      </p:sp>
      <p:sp>
        <p:nvSpPr>
          <p:cNvPr id="3" name="Rectángulo 2"/>
          <p:cNvSpPr/>
          <p:nvPr/>
        </p:nvSpPr>
        <p:spPr>
          <a:xfrm>
            <a:off x="876300" y="1240510"/>
            <a:ext cx="2314736" cy="369332"/>
          </a:xfrm>
          <a:prstGeom prst="rect">
            <a:avLst/>
          </a:prstGeom>
        </p:spPr>
        <p:txBody>
          <a:bodyPr wrap="none">
            <a:spAutoFit/>
          </a:bodyPr>
          <a:lstStyle/>
          <a:p>
            <a:r>
              <a:rPr lang="es-AR" dirty="0" smtClean="0">
                <a:latin typeface="+mj-lt"/>
              </a:rPr>
              <a:t>Ejemplo de Aplicación:</a:t>
            </a:r>
            <a:endParaRPr lang="es-AR" dirty="0">
              <a:latin typeface="+mj-lt"/>
            </a:endParaRPr>
          </a:p>
        </p:txBody>
      </p:sp>
      <p:pic>
        <p:nvPicPr>
          <p:cNvPr id="7" name="Imagen 6"/>
          <p:cNvPicPr>
            <a:picLocks noChangeAspect="1"/>
          </p:cNvPicPr>
          <p:nvPr/>
        </p:nvPicPr>
        <p:blipFill>
          <a:blip r:embed="rId2"/>
          <a:stretch>
            <a:fillRect/>
          </a:stretch>
        </p:blipFill>
        <p:spPr>
          <a:xfrm>
            <a:off x="1505919" y="1609842"/>
            <a:ext cx="9534921" cy="4822489"/>
          </a:xfrm>
          <a:prstGeom prst="rect">
            <a:avLst/>
          </a:prstGeom>
        </p:spPr>
      </p:pic>
    </p:spTree>
    <p:extLst>
      <p:ext uri="{BB962C8B-B14F-4D97-AF65-F5344CB8AC3E}">
        <p14:creationId xmlns:p14="http://schemas.microsoft.com/office/powerpoint/2010/main" val="4259529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499143" y="1064827"/>
            <a:ext cx="9154803" cy="3534268"/>
          </a:xfrm>
          <a:prstGeom prst="rect">
            <a:avLst/>
          </a:prstGeom>
        </p:spPr>
      </p:pic>
      <p:pic>
        <p:nvPicPr>
          <p:cNvPr id="5" name="Imagen 4"/>
          <p:cNvPicPr>
            <a:picLocks noChangeAspect="1"/>
          </p:cNvPicPr>
          <p:nvPr/>
        </p:nvPicPr>
        <p:blipFill>
          <a:blip r:embed="rId3"/>
          <a:stretch>
            <a:fillRect/>
          </a:stretch>
        </p:blipFill>
        <p:spPr>
          <a:xfrm>
            <a:off x="1351998" y="4697985"/>
            <a:ext cx="9791788" cy="1786898"/>
          </a:xfrm>
          <a:prstGeom prst="rect">
            <a:avLst/>
          </a:prstGeom>
        </p:spPr>
      </p:pic>
    </p:spTree>
    <p:extLst>
      <p:ext uri="{BB962C8B-B14F-4D97-AF65-F5344CB8AC3E}">
        <p14:creationId xmlns:p14="http://schemas.microsoft.com/office/powerpoint/2010/main" val="2215967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223125" y="1251606"/>
            <a:ext cx="10035592" cy="4917965"/>
          </a:xfrm>
          <a:prstGeom prst="rect">
            <a:avLst/>
          </a:prstGeom>
        </p:spPr>
      </p:pic>
    </p:spTree>
    <p:extLst>
      <p:ext uri="{BB962C8B-B14F-4D97-AF65-F5344CB8AC3E}">
        <p14:creationId xmlns:p14="http://schemas.microsoft.com/office/powerpoint/2010/main" val="3719505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mc:AlternateContent xmlns:mc="http://schemas.openxmlformats.org/markup-compatibility/2006" xmlns:a14="http://schemas.microsoft.com/office/drawing/2010/main">
        <mc:Choice Requires="a14">
          <p:sp>
            <p:nvSpPr>
              <p:cNvPr id="2" name="Rectángulo 1"/>
              <p:cNvSpPr/>
              <p:nvPr/>
            </p:nvSpPr>
            <p:spPr>
              <a:xfrm>
                <a:off x="1845106" y="1480519"/>
                <a:ext cx="9455921" cy="1628972"/>
              </a:xfrm>
              <a:prstGeom prst="rect">
                <a:avLst/>
              </a:prstGeom>
            </p:spPr>
            <p:txBody>
              <a:bodyPr wrap="square">
                <a:spAutoFit/>
              </a:bodyPr>
              <a:lstStyle/>
              <a:p>
                <a:pPr algn="just"/>
                <a:r>
                  <a:rPr lang="es-ES" b="1" dirty="0" smtClean="0">
                    <a:latin typeface="+mj-lt"/>
                  </a:rPr>
                  <a:t>Ecuación de conducción de calor estacionaria:</a:t>
                </a:r>
              </a:p>
              <a:p>
                <a:pPr algn="just"/>
                <a:r>
                  <a:rPr lang="es-ES" dirty="0" smtClean="0">
                    <a:latin typeface="+mj-lt"/>
                  </a:rPr>
                  <a:t>En estado estacionario, ya no hay acumulación de energía </a:t>
                </a:r>
                <a14:m>
                  <m:oMath xmlns:m="http://schemas.openxmlformats.org/officeDocument/2006/math">
                    <m:f>
                      <m:fPr>
                        <m:ctrlPr>
                          <a:rPr lang="es-AR" b="0" i="1" smtClean="0">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𝜕𝜙</m:t>
                        </m:r>
                      </m:num>
                      <m:den>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𝑡</m:t>
                        </m:r>
                      </m:den>
                    </m:f>
                  </m:oMath>
                </a14:m>
                <a:r>
                  <a:rPr lang="es-ES" dirty="0" smtClean="0">
                    <a:latin typeface="+mj-lt"/>
                  </a:rPr>
                  <a:t>=0.</a:t>
                </a:r>
              </a:p>
              <a:p>
                <a:pPr algn="just"/>
                <a:r>
                  <a:rPr lang="es-ES" dirty="0" smtClean="0">
                    <a:latin typeface="+mj-lt"/>
                  </a:rPr>
                  <a:t>Es decir, </a:t>
                </a:r>
                <a:r>
                  <a:rPr lang="es-ES" b="1" dirty="0" smtClean="0">
                    <a:latin typeface="+mj-lt"/>
                  </a:rPr>
                  <a:t>ya no hay almacenamiento de energía</a:t>
                </a:r>
                <a:r>
                  <a:rPr lang="es-ES" dirty="0" smtClean="0">
                    <a:latin typeface="+mj-lt"/>
                  </a:rPr>
                  <a:t>, por lo tanto, el término con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oMath>
                </a14:m>
                <a:r>
                  <a:rPr lang="es-ES" dirty="0" smtClean="0">
                    <a:latin typeface="+mj-lt"/>
                  </a:rPr>
                  <a:t> desaparece.. </a:t>
                </a:r>
              </a:p>
              <a:p>
                <a:pPr algn="just"/>
                <a:r>
                  <a:rPr lang="es-ES" dirty="0" smtClean="0">
                    <a:latin typeface="+mj-lt"/>
                  </a:rPr>
                  <a:t>Lo único que queda es el balance entre flujo de calor conducido </a:t>
                </a:r>
                <a14:m>
                  <m:oMath xmlns:m="http://schemas.openxmlformats.org/officeDocument/2006/math">
                    <m:r>
                      <a:rPr lang="es-AR" b="0" i="1" smtClean="0">
                        <a:latin typeface="Cambria Math" panose="02040503050406030204" pitchFamily="18" charset="0"/>
                      </a:rPr>
                      <m:t>𝑘</m:t>
                    </m:r>
                    <m:r>
                      <a:rPr lang="es-AR" b="0" i="1" smtClean="0">
                        <a:latin typeface="Cambria Math" panose="02040503050406030204" pitchFamily="18" charset="0"/>
                        <a:ea typeface="Cambria Math" panose="02040503050406030204" pitchFamily="18" charset="0"/>
                      </a:rPr>
                      <m:t>𝛻𝜙</m:t>
                    </m:r>
                  </m:oMath>
                </a14:m>
                <a:r>
                  <a:rPr lang="es-ES" dirty="0" smtClean="0">
                    <a:latin typeface="+mj-lt"/>
                  </a:rPr>
                  <a:t> (entre el calor que entra/sale por conducción (</a:t>
                </a:r>
                <a14:m>
                  <m:oMath xmlns:m="http://schemas.openxmlformats.org/officeDocument/2006/math">
                    <m:r>
                      <a:rPr lang="es-AR" b="0" i="1" smtClean="0">
                        <a:latin typeface="Cambria Math" panose="02040503050406030204" pitchFamily="18" charset="0"/>
                      </a:rPr>
                      <m:t>𝑘</m:t>
                    </m:r>
                  </m:oMath>
                </a14:m>
                <a:r>
                  <a:rPr lang="es-ES" dirty="0" smtClean="0">
                    <a:latin typeface="+mj-lt"/>
                  </a:rPr>
                  <a:t>) y la fuente térmica interna Q(x). </a:t>
                </a:r>
                <a:endParaRPr lang="es-AR"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845106" y="1480519"/>
                <a:ext cx="9455921" cy="1628972"/>
              </a:xfrm>
              <a:prstGeom prst="rect">
                <a:avLst/>
              </a:prstGeom>
              <a:blipFill>
                <a:blip r:embed="rId2"/>
                <a:stretch>
                  <a:fillRect l="-580" t="-2247" r="-516" b="-5243"/>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1845106" y="3174077"/>
                <a:ext cx="9455921" cy="2628155"/>
              </a:xfrm>
              <a:prstGeom prst="rect">
                <a:avLst/>
              </a:prstGeom>
            </p:spPr>
            <p:txBody>
              <a:bodyPr wrap="square">
                <a:spAutoFit/>
              </a:bodyPr>
              <a:lstStyle/>
              <a:p>
                <a:r>
                  <a:rPr lang="es-ES" b="1" dirty="0" smtClean="0">
                    <a:latin typeface="+mj-lt"/>
                  </a:rPr>
                  <a:t>Interpretación física:</a:t>
                </a:r>
              </a:p>
              <a:p>
                <a:r>
                  <a:rPr lang="es-ES" dirty="0" smtClean="0">
                    <a:latin typeface="+mj-lt"/>
                  </a:rPr>
                  <a:t>En el </a:t>
                </a:r>
                <a:r>
                  <a:rPr lang="es-ES" b="1" dirty="0" smtClean="0">
                    <a:latin typeface="+mj-lt"/>
                  </a:rPr>
                  <a:t>transitorio</a:t>
                </a:r>
                <a:r>
                  <a:rPr lang="es-ES" dirty="0" smtClean="0">
                    <a:latin typeface="+mj-lt"/>
                  </a:rPr>
                  <a:t>, la temperatura todavía está cambiando en el tiempo, es decir,  el material actúa como un “almacén de calor”, de allí que tengamos el término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oMath>
                </a14:m>
                <a:r>
                  <a:rPr lang="es-ES" dirty="0" smtClean="0">
                    <a:latin typeface="+mj-lt"/>
                  </a:rPr>
                  <a:t>. El material se comporta como una “batería térmica”, guarda y libera calor, </a:t>
                </a:r>
              </a:p>
              <a:p>
                <a:r>
                  <a:rPr lang="es-ES" dirty="0" smtClean="0">
                    <a:latin typeface="+mj-lt"/>
                  </a:rPr>
                  <a:t>En el </a:t>
                </a:r>
                <a:r>
                  <a:rPr lang="es-ES" b="1" dirty="0" smtClean="0">
                    <a:latin typeface="+mj-lt"/>
                  </a:rPr>
                  <a:t>estacionario</a:t>
                </a:r>
                <a:r>
                  <a:rPr lang="es-ES" dirty="0" smtClean="0">
                    <a:latin typeface="+mj-lt"/>
                  </a:rPr>
                  <a:t>, la temperatura dejó de cambiar, es decir,  no hay almacenamiento, solo importa cómo se conduce el calor (</a:t>
                </a:r>
                <a14:m>
                  <m:oMath xmlns:m="http://schemas.openxmlformats.org/officeDocument/2006/math">
                    <m:r>
                      <a:rPr lang="es-AR" b="0" i="1" smtClean="0">
                        <a:latin typeface="Cambria Math" panose="02040503050406030204" pitchFamily="18" charset="0"/>
                      </a:rPr>
                      <m:t>𝑘</m:t>
                    </m:r>
                  </m:oMath>
                </a14:m>
                <a:r>
                  <a:rPr lang="es-ES" dirty="0" smtClean="0">
                    <a:latin typeface="+mj-lt"/>
                  </a:rPr>
                  <a:t>) y si se genera o se destruye en el interior. La batería dejó de cargarse/descargarse, solo importa cómo se transmite el calor (</a:t>
                </a:r>
                <a14:m>
                  <m:oMath xmlns:m="http://schemas.openxmlformats.org/officeDocument/2006/math">
                    <m:r>
                      <a:rPr lang="es-AR" b="0" i="1" smtClean="0">
                        <a:latin typeface="Cambria Math" panose="02040503050406030204" pitchFamily="18" charset="0"/>
                      </a:rPr>
                      <m:t>𝑘</m:t>
                    </m:r>
                  </m:oMath>
                </a14:m>
                <a:r>
                  <a:rPr lang="es-ES" dirty="0" smtClean="0">
                    <a:latin typeface="+mj-lt"/>
                  </a:rPr>
                  <a:t>).</a:t>
                </a:r>
              </a:p>
              <a:p>
                <a:r>
                  <a:rPr lang="es-ES" dirty="0" smtClean="0">
                    <a:latin typeface="+mj-lt"/>
                  </a:rPr>
                  <a:t>A veces pasamos por alto el término </a:t>
                </a:r>
                <a14:m>
                  <m:oMath xmlns:m="http://schemas.openxmlformats.org/officeDocument/2006/math">
                    <m:r>
                      <a:rPr lang="es-AR" i="1" smtClean="0">
                        <a:latin typeface="Cambria Math" panose="02040503050406030204" pitchFamily="18" charset="0"/>
                        <a:ea typeface="Cambria Math" panose="02040503050406030204" pitchFamily="18" charset="0"/>
                      </a:rPr>
                      <m:t>𝜌</m:t>
                    </m:r>
                    <m:sSub>
                      <m:sSubPr>
                        <m:ctrlPr>
                          <a:rPr lang="es-AR"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𝐶</m:t>
                        </m:r>
                      </m:e>
                      <m:sub>
                        <m:r>
                          <a:rPr lang="es-AR" b="0" i="1" smtClean="0">
                            <a:latin typeface="Cambria Math" panose="02040503050406030204" pitchFamily="18" charset="0"/>
                            <a:ea typeface="Cambria Math" panose="02040503050406030204" pitchFamily="18" charset="0"/>
                          </a:rPr>
                          <m:t>𝑝</m:t>
                        </m:r>
                      </m:sub>
                    </m:sSub>
                  </m:oMath>
                </a14:m>
                <a:r>
                  <a:rPr lang="es-ES" dirty="0" smtClean="0">
                    <a:latin typeface="+mj-lt"/>
                  </a:rPr>
                  <a:t> en los problemas prácticos pero es importante en el modelo que utilicemos, incluso puede depender de la variable dependiente.</a:t>
                </a:r>
                <a:endParaRPr lang="es-ES" dirty="0">
                  <a:latin typeface="+mj-lt"/>
                </a:endParaRPr>
              </a:p>
            </p:txBody>
          </p:sp>
        </mc:Choice>
        <mc:Fallback xmlns="">
          <p:sp>
            <p:nvSpPr>
              <p:cNvPr id="7" name="Rectángulo 6"/>
              <p:cNvSpPr>
                <a:spLocks noRot="1" noChangeAspect="1" noMove="1" noResize="1" noEditPoints="1" noAdjustHandles="1" noChangeArrowheads="1" noChangeShapeType="1" noTextEdit="1"/>
              </p:cNvSpPr>
              <p:nvPr/>
            </p:nvSpPr>
            <p:spPr>
              <a:xfrm>
                <a:off x="1845106" y="3174077"/>
                <a:ext cx="9455921" cy="2628155"/>
              </a:xfrm>
              <a:prstGeom prst="rect">
                <a:avLst/>
              </a:prstGeom>
              <a:blipFill>
                <a:blip r:embed="rId3"/>
                <a:stretch>
                  <a:fillRect l="-580" t="-1392" r="-967" b="-3016"/>
                </a:stretch>
              </a:blipFill>
            </p:spPr>
            <p:txBody>
              <a:bodyPr/>
              <a:lstStyle/>
              <a:p>
                <a:r>
                  <a:rPr lang="es-AR">
                    <a:noFill/>
                  </a:rPr>
                  <a:t> </a:t>
                </a:r>
              </a:p>
            </p:txBody>
          </p:sp>
        </mc:Fallback>
      </mc:AlternateContent>
    </p:spTree>
    <p:extLst>
      <p:ext uri="{BB962C8B-B14F-4D97-AF65-F5344CB8AC3E}">
        <p14:creationId xmlns:p14="http://schemas.microsoft.com/office/powerpoint/2010/main" val="233288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66899" y="440137"/>
            <a:ext cx="6076985"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Notas sobre las Series de Taylor en Diferencias Finitas</a:t>
            </a:r>
            <a:endParaRPr lang="es-AR" sz="2000" b="1" dirty="0">
              <a:latin typeface="Times New Roman" panose="02020603050405020304" pitchFamily="18" charset="0"/>
              <a:cs typeface="Times New Roman" panose="02020603050405020304" pitchFamily="18" charset="0"/>
            </a:endParaRPr>
          </a:p>
        </p:txBody>
      </p:sp>
      <p:sp>
        <p:nvSpPr>
          <p:cNvPr id="2" name="Rectángulo 1"/>
          <p:cNvSpPr/>
          <p:nvPr/>
        </p:nvSpPr>
        <p:spPr>
          <a:xfrm>
            <a:off x="1029509" y="1104789"/>
            <a:ext cx="10512358" cy="1477328"/>
          </a:xfrm>
          <a:prstGeom prst="rect">
            <a:avLst/>
          </a:prstGeom>
        </p:spPr>
        <p:txBody>
          <a:bodyPr wrap="square">
            <a:spAutoFit/>
          </a:bodyPr>
          <a:lstStyle/>
          <a:p>
            <a:pPr algn="just"/>
            <a:r>
              <a:rPr lang="es-ES" dirty="0" smtClean="0">
                <a:latin typeface="+mj-lt"/>
              </a:rPr>
              <a:t>Cuando usamos la serie de Taylor para aproximar derivadas, o cuando nos queremos aproximar a una función de características complejas, esta serie resulta en una herramienta muy importante. Su validez se da (en el caso de una función a aproximar) cuando estamos dentro del radio de convergencia. En el caso que discreticemos una ecuación diferencial, donde no conocemos la función a resolver, y usando un método como Diferencias Finitas, no tenemos idea de este radio de convergencia. ¿Cómo evaluamos su alcance?</a:t>
            </a:r>
            <a:endParaRPr lang="es-AR" dirty="0">
              <a:latin typeface="+mj-lt"/>
            </a:endParaRPr>
          </a:p>
        </p:txBody>
      </p:sp>
      <p:sp>
        <p:nvSpPr>
          <p:cNvPr id="3" name="Rectángulo 2"/>
          <p:cNvSpPr/>
          <p:nvPr/>
        </p:nvSpPr>
        <p:spPr>
          <a:xfrm>
            <a:off x="1029509" y="2621763"/>
            <a:ext cx="10599907" cy="646331"/>
          </a:xfrm>
          <a:prstGeom prst="rect">
            <a:avLst/>
          </a:prstGeom>
        </p:spPr>
        <p:txBody>
          <a:bodyPr wrap="square">
            <a:spAutoFit/>
          </a:bodyPr>
          <a:lstStyle/>
          <a:p>
            <a:pPr algn="just"/>
            <a:r>
              <a:rPr lang="es-ES" dirty="0">
                <a:latin typeface="+mj-lt"/>
              </a:rPr>
              <a:t>C</a:t>
            </a:r>
            <a:r>
              <a:rPr lang="es-ES" dirty="0" smtClean="0">
                <a:latin typeface="+mj-lt"/>
              </a:rPr>
              <a:t>uando usamos </a:t>
            </a:r>
            <a:r>
              <a:rPr lang="es-ES" b="1" dirty="0" smtClean="0">
                <a:latin typeface="+mj-lt"/>
              </a:rPr>
              <a:t>Taylor</a:t>
            </a:r>
            <a:r>
              <a:rPr lang="es-ES" dirty="0" smtClean="0">
                <a:latin typeface="+mj-lt"/>
              </a:rPr>
              <a:t> en métodos numéricos para PDEs no estamos realmente buscando “aproximar la función” en sí, sino </a:t>
            </a:r>
            <a:r>
              <a:rPr lang="es-ES" b="1" dirty="0" smtClean="0">
                <a:latin typeface="+mj-lt"/>
              </a:rPr>
              <a:t>desarrollar localmente la misma para obtener una fórmula de discretización</a:t>
            </a:r>
            <a:r>
              <a:rPr lang="es-ES" dirty="0" smtClean="0">
                <a:latin typeface="+mj-lt"/>
              </a:rPr>
              <a:t>.</a:t>
            </a:r>
            <a:endParaRPr lang="es-AR" dirty="0">
              <a:latin typeface="+mj-lt"/>
            </a:endParaRPr>
          </a:p>
        </p:txBody>
      </p:sp>
      <p:sp>
        <p:nvSpPr>
          <p:cNvPr id="6" name="Rectángulo 5"/>
          <p:cNvSpPr/>
          <p:nvPr/>
        </p:nvSpPr>
        <p:spPr>
          <a:xfrm>
            <a:off x="1029508" y="3268094"/>
            <a:ext cx="10512359" cy="1200329"/>
          </a:xfrm>
          <a:prstGeom prst="rect">
            <a:avLst/>
          </a:prstGeom>
        </p:spPr>
        <p:txBody>
          <a:bodyPr wrap="square">
            <a:spAutoFit/>
          </a:bodyPr>
          <a:lstStyle/>
          <a:p>
            <a:r>
              <a:rPr lang="es-ES" b="1" dirty="0" smtClean="0">
                <a:latin typeface="+mj-lt"/>
              </a:rPr>
              <a:t>Diferencia entre “aproximar la función” y “derivar el método”</a:t>
            </a:r>
          </a:p>
          <a:p>
            <a:pPr algn="just"/>
            <a:r>
              <a:rPr lang="es-ES" dirty="0" smtClean="0">
                <a:latin typeface="+mj-lt"/>
              </a:rPr>
              <a:t>Cuando en cálculo usamos la serie de Taylor, estamos interesados en </a:t>
            </a:r>
            <a:r>
              <a:rPr lang="es-ES" b="1" dirty="0" smtClean="0">
                <a:latin typeface="+mj-lt"/>
              </a:rPr>
              <a:t>reconstruir la función</a:t>
            </a:r>
            <a:r>
              <a:rPr lang="es-ES" dirty="0" smtClean="0">
                <a:latin typeface="+mj-lt"/>
              </a:rPr>
              <a:t> a partir de sus derivadas en un punto. Ahí sí necesitamos preocuparnos por el </a:t>
            </a:r>
            <a:r>
              <a:rPr lang="es-ES" b="1" dirty="0" smtClean="0">
                <a:latin typeface="+mj-lt"/>
              </a:rPr>
              <a:t>radio de convergencia</a:t>
            </a:r>
            <a:r>
              <a:rPr lang="es-ES" dirty="0" smtClean="0">
                <a:latin typeface="+mj-lt"/>
              </a:rPr>
              <a:t>: si estamos fuera, la serie no converge y la aproximación no tiene sentido.</a:t>
            </a:r>
            <a:endParaRPr lang="es-ES" dirty="0">
              <a:latin typeface="+mj-lt"/>
            </a:endParaRPr>
          </a:p>
        </p:txBody>
      </p:sp>
      <mc:AlternateContent xmlns:mc="http://schemas.openxmlformats.org/markup-compatibility/2006" xmlns:a14="http://schemas.microsoft.com/office/drawing/2010/main">
        <mc:Choice Requires="a14">
          <p:sp>
            <p:nvSpPr>
              <p:cNvPr id="7" name="Rectángulo 6"/>
              <p:cNvSpPr/>
              <p:nvPr/>
            </p:nvSpPr>
            <p:spPr>
              <a:xfrm>
                <a:off x="1029508" y="4468423"/>
                <a:ext cx="10512359" cy="1821140"/>
              </a:xfrm>
              <a:prstGeom prst="rect">
                <a:avLst/>
              </a:prstGeom>
            </p:spPr>
            <p:txBody>
              <a:bodyPr wrap="square">
                <a:spAutoFit/>
              </a:bodyPr>
              <a:lstStyle/>
              <a:p>
                <a:r>
                  <a:rPr lang="es-ES" dirty="0" smtClean="0">
                    <a:latin typeface="+mj-lt"/>
                  </a:rPr>
                  <a:t>En métodos numéricos como </a:t>
                </a:r>
                <a:r>
                  <a:rPr lang="es-ES" b="1" dirty="0" smtClean="0">
                    <a:latin typeface="+mj-lt"/>
                  </a:rPr>
                  <a:t>diferencias finitas</a:t>
                </a:r>
                <a:r>
                  <a:rPr lang="es-ES" dirty="0" smtClean="0">
                    <a:latin typeface="+mj-lt"/>
                  </a:rPr>
                  <a:t>, la función desconocida </a:t>
                </a:r>
                <a14:m>
                  <m:oMath xmlns:m="http://schemas.openxmlformats.org/officeDocument/2006/math">
                    <m:r>
                      <a:rPr lang="es-AR" b="0" i="1" smtClean="0">
                        <a:latin typeface="Cambria Math" panose="02040503050406030204" pitchFamily="18" charset="0"/>
                      </a:rPr>
                      <m:t>𝑢</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no la aproximamos directamente mediante Taylor, en su lugar:</a:t>
                </a:r>
              </a:p>
              <a:p>
                <a:pPr marL="285750" indent="-285750">
                  <a:buFont typeface="Arial" panose="020B0604020202020204" pitchFamily="34" charset="0"/>
                  <a:buChar char="•"/>
                </a:pPr>
                <a:r>
                  <a:rPr lang="es-ES" dirty="0" smtClean="0">
                    <a:latin typeface="+mj-lt"/>
                  </a:rPr>
                  <a:t>Usamos </a:t>
                </a:r>
                <a:r>
                  <a:rPr lang="es-ES" b="1" dirty="0" smtClean="0">
                    <a:latin typeface="+mj-lt"/>
                  </a:rPr>
                  <a:t>Taylor como herramienta formal</a:t>
                </a:r>
                <a:r>
                  <a:rPr lang="es-ES" dirty="0" smtClean="0">
                    <a:latin typeface="+mj-lt"/>
                  </a:rPr>
                  <a:t> para expresar cómo se comporta </a:t>
                </a:r>
                <a14:m>
                  <m:oMath xmlns:m="http://schemas.openxmlformats.org/officeDocument/2006/math">
                    <m:r>
                      <a:rPr lang="es-AR" b="0" i="1" smtClean="0">
                        <a:latin typeface="Cambria Math" panose="02040503050406030204" pitchFamily="18" charset="0"/>
                      </a:rPr>
                      <m:t>𝑢</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y sus derivadas </a:t>
                </a:r>
                <a:r>
                  <a:rPr lang="es-ES" b="1" dirty="0" smtClean="0">
                    <a:latin typeface="+mj-lt"/>
                  </a:rPr>
                  <a:t>si asumimos que es suficientemente suave</a:t>
                </a:r>
                <a:r>
                  <a:rPr lang="es-ES" dirty="0" smtClean="0">
                    <a:latin typeface="+mj-lt"/>
                  </a:rPr>
                  <a:t> (analítica o al menos de clase </a:t>
                </a:r>
                <a14:m>
                  <m:oMath xmlns:m="http://schemas.openxmlformats.org/officeDocument/2006/math">
                    <m:sSup>
                      <m:sSupPr>
                        <m:ctrlPr>
                          <a:rPr lang="es-ES" i="1" smtClean="0">
                            <a:latin typeface="Cambria Math" panose="02040503050406030204" pitchFamily="18" charset="0"/>
                          </a:rPr>
                        </m:ctrlPr>
                      </m:sSupPr>
                      <m:e>
                        <m:r>
                          <a:rPr lang="es-AR" b="0" i="1" smtClean="0">
                            <a:latin typeface="Cambria Math" panose="02040503050406030204" pitchFamily="18" charset="0"/>
                          </a:rPr>
                          <m:t>𝐶</m:t>
                        </m:r>
                      </m:e>
                      <m:sup>
                        <m:r>
                          <a:rPr lang="es-AR" b="0" i="1" smtClean="0">
                            <a:latin typeface="Cambria Math" panose="02040503050406030204" pitchFamily="18" charset="0"/>
                          </a:rPr>
                          <m:t>𝑘</m:t>
                        </m:r>
                      </m:sup>
                    </m:sSup>
                  </m:oMath>
                </a14:m>
                <a:r>
                  <a:rPr lang="es-ES" dirty="0" smtClean="0">
                    <a:latin typeface="+mj-lt"/>
                  </a:rPr>
                  <a:t>).</a:t>
                </a:r>
              </a:p>
              <a:p>
                <a:pPr marL="285750" indent="-285750">
                  <a:buFont typeface="Arial" panose="020B0604020202020204" pitchFamily="34" charset="0"/>
                  <a:buChar char="•"/>
                </a:pPr>
                <a:r>
                  <a:rPr lang="es-ES" dirty="0" smtClean="0">
                    <a:latin typeface="+mj-lt"/>
                  </a:rPr>
                  <a:t>El objetivo no es reconstruir </a:t>
                </a:r>
                <a14:m>
                  <m:oMath xmlns:m="http://schemas.openxmlformats.org/officeDocument/2006/math">
                    <m:r>
                      <a:rPr lang="es-AR" b="0" i="1" smtClean="0">
                        <a:latin typeface="Cambria Math" panose="02040503050406030204" pitchFamily="18" charset="0"/>
                      </a:rPr>
                      <m:t>𝑢</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sino </a:t>
                </a:r>
                <a:r>
                  <a:rPr lang="es-ES" b="1" dirty="0" smtClean="0">
                    <a:latin typeface="+mj-lt"/>
                  </a:rPr>
                  <a:t>crear una relación algebraica entre valores en puntos discretos</a:t>
                </a:r>
                <a:r>
                  <a:rPr lang="es-ES" dirty="0" smtClean="0">
                    <a:latin typeface="+mj-lt"/>
                  </a:rPr>
                  <a:t> y sus derivadas.</a:t>
                </a:r>
                <a:endParaRPr lang="es-ES" dirty="0">
                  <a:latin typeface="+mj-lt"/>
                </a:endParaRPr>
              </a:p>
            </p:txBody>
          </p:sp>
        </mc:Choice>
        <mc:Fallback xmlns="">
          <p:sp>
            <p:nvSpPr>
              <p:cNvPr id="7" name="Rectángulo 6"/>
              <p:cNvSpPr>
                <a:spLocks noRot="1" noChangeAspect="1" noMove="1" noResize="1" noEditPoints="1" noAdjustHandles="1" noChangeArrowheads="1" noChangeShapeType="1" noTextEdit="1"/>
              </p:cNvSpPr>
              <p:nvPr/>
            </p:nvSpPr>
            <p:spPr>
              <a:xfrm>
                <a:off x="1029508" y="4468423"/>
                <a:ext cx="10512359" cy="1821140"/>
              </a:xfrm>
              <a:prstGeom prst="rect">
                <a:avLst/>
              </a:prstGeom>
              <a:blipFill>
                <a:blip r:embed="rId2"/>
                <a:stretch>
                  <a:fillRect l="-522" t="-1672" b="-1338"/>
                </a:stretch>
              </a:blipFill>
            </p:spPr>
            <p:txBody>
              <a:bodyPr/>
              <a:lstStyle/>
              <a:p>
                <a:r>
                  <a:rPr lang="es-AR">
                    <a:noFill/>
                  </a:rPr>
                  <a:t> </a:t>
                </a:r>
              </a:p>
            </p:txBody>
          </p:sp>
        </mc:Fallback>
      </mc:AlternateContent>
      <p:sp>
        <p:nvSpPr>
          <p:cNvPr id="8" name="Rectángulo 7"/>
          <p:cNvSpPr/>
          <p:nvPr/>
        </p:nvSpPr>
        <p:spPr>
          <a:xfrm>
            <a:off x="1029508" y="6131172"/>
            <a:ext cx="10711777" cy="646331"/>
          </a:xfrm>
          <a:prstGeom prst="rect">
            <a:avLst/>
          </a:prstGeom>
        </p:spPr>
        <p:txBody>
          <a:bodyPr wrap="square">
            <a:spAutoFit/>
          </a:bodyPr>
          <a:lstStyle/>
          <a:p>
            <a:pPr algn="just"/>
            <a:r>
              <a:rPr lang="es-ES" i="1" dirty="0" smtClean="0">
                <a:solidFill>
                  <a:srgbClr val="FF0000"/>
                </a:solidFill>
                <a:latin typeface="+mj-lt"/>
              </a:rPr>
              <a:t>Usamos la serie como una “herramienta algebraica” para deducir el error de truncamiento, no como una aproximación global de la función.</a:t>
            </a:r>
            <a:endParaRPr lang="es-AR" i="1" dirty="0">
              <a:solidFill>
                <a:srgbClr val="FF0000"/>
              </a:solidFill>
              <a:latin typeface="+mj-lt"/>
            </a:endParaRPr>
          </a:p>
        </p:txBody>
      </p:sp>
    </p:spTree>
    <p:extLst>
      <p:ext uri="{BB962C8B-B14F-4D97-AF65-F5344CB8AC3E}">
        <p14:creationId xmlns:p14="http://schemas.microsoft.com/office/powerpoint/2010/main" val="40578120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mc:AlternateContent xmlns:mc="http://schemas.openxmlformats.org/markup-compatibility/2006" xmlns:a14="http://schemas.microsoft.com/office/drawing/2010/main">
        <mc:Choice Requires="a14">
          <p:sp>
            <p:nvSpPr>
              <p:cNvPr id="3" name="Rectángulo 2"/>
              <p:cNvSpPr/>
              <p:nvPr/>
            </p:nvSpPr>
            <p:spPr>
              <a:xfrm>
                <a:off x="992863" y="1282614"/>
                <a:ext cx="10821909" cy="1754326"/>
              </a:xfrm>
              <a:prstGeom prst="rect">
                <a:avLst/>
              </a:prstGeom>
            </p:spPr>
            <p:txBody>
              <a:bodyPr wrap="square">
                <a:spAutoFit/>
              </a:bodyPr>
              <a:lstStyle/>
              <a:p>
                <a:r>
                  <a:rPr lang="es-ES" b="1" dirty="0" smtClean="0">
                    <a:latin typeface="+mj-lt"/>
                  </a:rPr>
                  <a:t>¿Qué pasa con el radio de convergencia?</a:t>
                </a:r>
              </a:p>
              <a:p>
                <a:r>
                  <a:rPr lang="es-ES" dirty="0">
                    <a:latin typeface="+mj-lt"/>
                  </a:rPr>
                  <a:t>En problemas de ingeniería y física, se suele </a:t>
                </a:r>
                <a:r>
                  <a:rPr lang="es-ES" b="1" dirty="0">
                    <a:latin typeface="+mj-lt"/>
                  </a:rPr>
                  <a:t>asumir</a:t>
                </a:r>
                <a:r>
                  <a:rPr lang="es-ES" dirty="0">
                    <a:latin typeface="+mj-lt"/>
                  </a:rPr>
                  <a:t> que la solución es lo bastante suave (derivable las veces necesarias) en el dominio interior.</a:t>
                </a:r>
                <a:br>
                  <a:rPr lang="es-ES" dirty="0">
                    <a:latin typeface="+mj-lt"/>
                  </a:rPr>
                </a:br>
                <a:r>
                  <a:rPr lang="es-ES" dirty="0">
                    <a:latin typeface="+mj-lt"/>
                  </a:rPr>
                  <a:t>Eso hace que el radio de convergencia sea, en la práctica, </a:t>
                </a:r>
                <a:r>
                  <a:rPr lang="es-ES" b="1" dirty="0">
                    <a:latin typeface="+mj-lt"/>
                  </a:rPr>
                  <a:t>mayor que el paso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ea typeface="Cambria Math" panose="02040503050406030204" pitchFamily="18" charset="0"/>
                          </a:rPr>
                          <m:t>𝚫</m:t>
                        </m:r>
                      </m:e>
                      <m:sub>
                        <m:r>
                          <a:rPr lang="es-AR" b="1" i="1" smtClean="0">
                            <a:latin typeface="Cambria Math" panose="02040503050406030204" pitchFamily="18" charset="0"/>
                          </a:rPr>
                          <m:t>𝒙</m:t>
                        </m:r>
                      </m:sub>
                    </m:sSub>
                    <m:r>
                      <a:rPr lang="es-ES" b="1" i="1" smtClean="0">
                        <a:latin typeface="Cambria Math" panose="02040503050406030204" pitchFamily="18" charset="0"/>
                        <a:ea typeface="Cambria Math" panose="02040503050406030204" pitchFamily="18" charset="0"/>
                      </a:rPr>
                      <m:t>≡</m:t>
                    </m:r>
                    <m:r>
                      <a:rPr lang="es-AR" b="1" i="1" smtClean="0">
                        <a:latin typeface="Cambria Math" panose="02040503050406030204" pitchFamily="18" charset="0"/>
                        <a:ea typeface="Cambria Math" panose="02040503050406030204" pitchFamily="18" charset="0"/>
                      </a:rPr>
                      <m:t>𝒉</m:t>
                    </m:r>
                  </m:oMath>
                </a14:m>
                <a:r>
                  <a:rPr lang="es-ES" dirty="0" smtClean="0">
                    <a:latin typeface="+mj-lt"/>
                  </a:rPr>
                  <a:t> </a:t>
                </a:r>
                <a:r>
                  <a:rPr lang="es-ES" dirty="0">
                    <a:latin typeface="+mj-lt"/>
                  </a:rPr>
                  <a:t>que elegimos.</a:t>
                </a:r>
              </a:p>
              <a:p>
                <a:r>
                  <a:rPr lang="es-ES" dirty="0">
                    <a:latin typeface="+mj-lt"/>
                  </a:rPr>
                  <a:t>Si hubiera </a:t>
                </a:r>
                <a:r>
                  <a:rPr lang="es-ES" b="1" dirty="0">
                    <a:latin typeface="+mj-lt"/>
                  </a:rPr>
                  <a:t>discontinuidades</a:t>
                </a:r>
                <a:r>
                  <a:rPr lang="es-ES" dirty="0">
                    <a:latin typeface="+mj-lt"/>
                  </a:rPr>
                  <a:t> (ej. shocks en ecuaciones hiperbólicas, gradientes muy bruscos), ahí sí el desarrollo de Taylor pierde sentido localmente, y el método de diferencias finitas puede degradarse o volverse inestable.</a:t>
                </a:r>
              </a:p>
            </p:txBody>
          </p:sp>
        </mc:Choice>
        <mc:Fallback xmlns="">
          <p:sp>
            <p:nvSpPr>
              <p:cNvPr id="3" name="Rectángulo 2"/>
              <p:cNvSpPr>
                <a:spLocks noRot="1" noChangeAspect="1" noMove="1" noResize="1" noEditPoints="1" noAdjustHandles="1" noChangeArrowheads="1" noChangeShapeType="1" noTextEdit="1"/>
              </p:cNvSpPr>
              <p:nvPr/>
            </p:nvSpPr>
            <p:spPr>
              <a:xfrm>
                <a:off x="992863" y="1282614"/>
                <a:ext cx="10821909" cy="1754326"/>
              </a:xfrm>
              <a:prstGeom prst="rect">
                <a:avLst/>
              </a:prstGeom>
              <a:blipFill>
                <a:blip r:embed="rId2"/>
                <a:stretch>
                  <a:fillRect l="-507" t="-1736" b="-4514"/>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992862" y="3036940"/>
                <a:ext cx="10821909" cy="2862322"/>
              </a:xfrm>
              <a:prstGeom prst="rect">
                <a:avLst/>
              </a:prstGeom>
            </p:spPr>
            <p:txBody>
              <a:bodyPr wrap="square">
                <a:spAutoFit/>
              </a:bodyPr>
              <a:lstStyle/>
              <a:p>
                <a:r>
                  <a:rPr lang="es-ES" b="1" dirty="0" smtClean="0">
                    <a:latin typeface="+mj-lt"/>
                  </a:rPr>
                  <a:t>¿Cómo evaluamos si “alcanzamos” en diferencias finitas?</a:t>
                </a:r>
              </a:p>
              <a:p>
                <a:r>
                  <a:rPr lang="es-ES" dirty="0">
                    <a:latin typeface="+mj-lt"/>
                  </a:rPr>
                  <a:t>Como no conocemos la función exacta, usamos </a:t>
                </a:r>
                <a:r>
                  <a:rPr lang="es-ES" b="1" dirty="0">
                    <a:latin typeface="+mj-lt"/>
                  </a:rPr>
                  <a:t>otros criterios</a:t>
                </a:r>
                <a:r>
                  <a:rPr lang="es-ES" dirty="0">
                    <a:latin typeface="+mj-lt"/>
                  </a:rPr>
                  <a:t> para evaluar si el método está dando una solución correcta:</a:t>
                </a:r>
              </a:p>
              <a:p>
                <a:pPr>
                  <a:buFont typeface="+mj-lt"/>
                  <a:buAutoNum type="arabicPeriod"/>
                </a:pPr>
                <a:r>
                  <a:rPr lang="es-ES" b="1" dirty="0" smtClean="0">
                    <a:latin typeface="+mj-lt"/>
                  </a:rPr>
                  <a:t> Orden </a:t>
                </a:r>
                <a:r>
                  <a:rPr lang="es-ES" b="1" dirty="0">
                    <a:latin typeface="+mj-lt"/>
                  </a:rPr>
                  <a:t>de consistencia</a:t>
                </a:r>
                <a:r>
                  <a:rPr lang="es-ES" dirty="0">
                    <a:latin typeface="+mj-lt"/>
                  </a:rPr>
                  <a:t/>
                </a:r>
                <a:br>
                  <a:rPr lang="es-ES" dirty="0">
                    <a:latin typeface="+mj-lt"/>
                  </a:rPr>
                </a:br>
                <a:r>
                  <a:rPr lang="es-ES" dirty="0">
                    <a:latin typeface="+mj-lt"/>
                  </a:rPr>
                  <a:t>Lo deducimos a partir de Taylor: el error de truncamiento </a:t>
                </a:r>
                <a14:m>
                  <m:oMath xmlns:m="http://schemas.openxmlformats.org/officeDocument/2006/math">
                    <m:r>
                      <a:rPr lang="es-AR" b="0" i="1" smtClean="0">
                        <a:latin typeface="Cambria Math" panose="02040503050406030204" pitchFamily="18" charset="0"/>
                      </a:rPr>
                      <m:t>𝑂</m:t>
                    </m:r>
                    <m:r>
                      <a:rPr lang="es-AR" b="0" i="1" smtClean="0">
                        <a:latin typeface="Cambria Math" panose="02040503050406030204" pitchFamily="18" charset="0"/>
                      </a:rPr>
                      <m:t>(</m:t>
                    </m:r>
                    <m:sSup>
                      <m:sSupPr>
                        <m:ctrlPr>
                          <a:rPr lang="es-AR" b="0" i="1" smtClean="0">
                            <a:latin typeface="Cambria Math" panose="02040503050406030204" pitchFamily="18" charset="0"/>
                          </a:rPr>
                        </m:ctrlPr>
                      </m:sSupPr>
                      <m:e>
                        <m:r>
                          <a:rPr lang="es-AR" b="0" i="1" smtClean="0">
                            <a:latin typeface="Cambria Math" panose="02040503050406030204" pitchFamily="18" charset="0"/>
                          </a:rPr>
                          <m:t>h</m:t>
                        </m:r>
                      </m:e>
                      <m:sup>
                        <m:r>
                          <a:rPr lang="es-AR" b="0" i="1" smtClean="0">
                            <a:latin typeface="Cambria Math" panose="02040503050406030204" pitchFamily="18" charset="0"/>
                          </a:rPr>
                          <m:t>𝑝</m:t>
                        </m:r>
                      </m:sup>
                    </m:sSup>
                  </m:oMath>
                </a14:m>
                <a:r>
                  <a:rPr lang="es-ES" dirty="0" smtClean="0">
                    <a:latin typeface="+mj-lt"/>
                  </a:rPr>
                  <a:t>), nos </a:t>
                </a:r>
                <a:r>
                  <a:rPr lang="es-ES" dirty="0">
                    <a:latin typeface="+mj-lt"/>
                  </a:rPr>
                  <a:t>indica que, si </a:t>
                </a:r>
                <a14:m>
                  <m:oMath xmlns:m="http://schemas.openxmlformats.org/officeDocument/2006/math">
                    <m:r>
                      <a:rPr lang="es-AR" b="0" i="1" smtClean="0">
                        <a:latin typeface="Cambria Math" panose="02040503050406030204" pitchFamily="18" charset="0"/>
                      </a:rPr>
                      <m:t>𝑢</m:t>
                    </m:r>
                  </m:oMath>
                </a14:m>
                <a:r>
                  <a:rPr lang="es-ES" dirty="0" smtClean="0">
                    <a:latin typeface="+mj-lt"/>
                  </a:rPr>
                  <a:t> (variable dependiente) es </a:t>
                </a:r>
                <a:r>
                  <a:rPr lang="es-ES" dirty="0">
                    <a:latin typeface="+mj-lt"/>
                  </a:rPr>
                  <a:t>suave, la aproximación mejora como </a:t>
                </a:r>
                <a:r>
                  <a:rPr lang="es-ES" dirty="0" smtClean="0">
                    <a:latin typeface="+mj-lt"/>
                  </a:rPr>
                  <a:t> </a:t>
                </a:r>
                <a14:m>
                  <m:oMath xmlns:m="http://schemas.openxmlformats.org/officeDocument/2006/math">
                    <m:sSup>
                      <m:sSupPr>
                        <m:ctrlPr>
                          <a:rPr lang="es-AR" i="1">
                            <a:latin typeface="Cambria Math" panose="02040503050406030204" pitchFamily="18" charset="0"/>
                          </a:rPr>
                        </m:ctrlPr>
                      </m:sSupPr>
                      <m:e>
                        <m:r>
                          <a:rPr lang="es-AR" i="1">
                            <a:latin typeface="Cambria Math" panose="02040503050406030204" pitchFamily="18" charset="0"/>
                          </a:rPr>
                          <m:t>h</m:t>
                        </m:r>
                      </m:e>
                      <m:sup>
                        <m:r>
                          <a:rPr lang="es-AR" i="1">
                            <a:latin typeface="Cambria Math" panose="02040503050406030204" pitchFamily="18" charset="0"/>
                          </a:rPr>
                          <m:t>𝑝</m:t>
                        </m:r>
                      </m:sup>
                    </m:sSup>
                  </m:oMath>
                </a14:m>
                <a:r>
                  <a:rPr lang="es-ES" dirty="0" smtClean="0">
                    <a:latin typeface="+mj-lt"/>
                  </a:rPr>
                  <a:t> al </a:t>
                </a:r>
                <a:r>
                  <a:rPr lang="es-ES" dirty="0">
                    <a:latin typeface="+mj-lt"/>
                  </a:rPr>
                  <a:t>reducir el paso.</a:t>
                </a:r>
              </a:p>
              <a:p>
                <a:pPr>
                  <a:buFont typeface="+mj-lt"/>
                  <a:buAutoNum type="arabicPeriod"/>
                </a:pPr>
                <a:r>
                  <a:rPr lang="es-ES" b="1" dirty="0" smtClean="0">
                    <a:latin typeface="+mj-lt"/>
                  </a:rPr>
                  <a:t> Estudio </a:t>
                </a:r>
                <a:r>
                  <a:rPr lang="es-ES" b="1" dirty="0">
                    <a:latin typeface="+mj-lt"/>
                  </a:rPr>
                  <a:t>de convergencia numérica</a:t>
                </a:r>
                <a:r>
                  <a:rPr lang="es-ES" dirty="0">
                    <a:latin typeface="+mj-lt"/>
                  </a:rPr>
                  <a:t/>
                </a:r>
                <a:br>
                  <a:rPr lang="es-ES" dirty="0">
                    <a:latin typeface="+mj-lt"/>
                  </a:rPr>
                </a:br>
                <a:r>
                  <a:rPr lang="es-ES" dirty="0">
                    <a:latin typeface="+mj-lt"/>
                  </a:rPr>
                  <a:t>Se compara la solución numérica para pasos </a:t>
                </a:r>
                <a14:m>
                  <m:oMath xmlns:m="http://schemas.openxmlformats.org/officeDocument/2006/math">
                    <m:r>
                      <a:rPr lang="es-AR" b="0" i="1" smtClean="0">
                        <a:latin typeface="Cambria Math" panose="02040503050406030204" pitchFamily="18" charset="0"/>
                      </a:rPr>
                      <m:t>h</m:t>
                    </m:r>
                    <m:r>
                      <a:rPr lang="es-AR" b="0" i="1" smtClean="0">
                        <a:latin typeface="Cambria Math" panose="02040503050406030204" pitchFamily="18" charset="0"/>
                      </a:rPr>
                      <m:t>,</m:t>
                    </m:r>
                    <m:f>
                      <m:fPr>
                        <m:type m:val="lin"/>
                        <m:ctrlPr>
                          <a:rPr lang="es-AR" b="0" i="1" smtClean="0">
                            <a:latin typeface="Cambria Math" panose="02040503050406030204" pitchFamily="18" charset="0"/>
                          </a:rPr>
                        </m:ctrlPr>
                      </m:fPr>
                      <m:num>
                        <m:r>
                          <a:rPr lang="es-AR" b="0" i="1" smtClean="0">
                            <a:latin typeface="Cambria Math" panose="02040503050406030204" pitchFamily="18" charset="0"/>
                          </a:rPr>
                          <m:t>h</m:t>
                        </m:r>
                      </m:num>
                      <m:den>
                        <m:r>
                          <a:rPr lang="es-AR" b="0" i="1" smtClean="0">
                            <a:latin typeface="Cambria Math" panose="02040503050406030204" pitchFamily="18" charset="0"/>
                          </a:rPr>
                          <m:t>2</m:t>
                        </m:r>
                      </m:den>
                    </m:f>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/4</m:t>
                    </m:r>
                  </m:oMath>
                </a14:m>
                <a:r>
                  <a:rPr lang="es-ES" dirty="0" smtClean="0">
                    <a:latin typeface="+mj-lt"/>
                  </a:rPr>
                  <a:t> </a:t>
                </a:r>
                <a:r>
                  <a:rPr lang="es-ES" dirty="0">
                    <a:latin typeface="+mj-lt"/>
                  </a:rPr>
                  <a:t>y se verifica que el error disminuye con la tasa esperada.</a:t>
                </a:r>
                <a:br>
                  <a:rPr lang="es-ES" dirty="0">
                    <a:latin typeface="+mj-lt"/>
                  </a:rPr>
                </a:br>
                <a:r>
                  <a:rPr lang="es-ES" dirty="0">
                    <a:latin typeface="+mj-lt"/>
                  </a:rPr>
                  <a:t>Esto es independiente de conocer la solución exacta</a:t>
                </a:r>
                <a:r>
                  <a:rPr lang="es-ES" dirty="0" smtClean="0">
                    <a:latin typeface="+mj-lt"/>
                  </a:rPr>
                  <a:t>:</a:t>
                </a:r>
              </a:p>
              <a:p>
                <a:pPr>
                  <a:buFont typeface="+mj-lt"/>
                  <a:buAutoNum type="arabicPeriod"/>
                </a:pPr>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992862" y="3036940"/>
                <a:ext cx="10821909" cy="2862322"/>
              </a:xfrm>
              <a:prstGeom prst="rect">
                <a:avLst/>
              </a:prstGeom>
              <a:blipFill>
                <a:blip r:embed="rId3"/>
                <a:stretch>
                  <a:fillRect l="-507" t="-1064" b="-2766"/>
                </a:stretch>
              </a:blipFill>
            </p:spPr>
            <p:txBody>
              <a:bodyPr/>
              <a:lstStyle/>
              <a:p>
                <a:r>
                  <a:rPr lang="es-AR">
                    <a:noFill/>
                  </a:rPr>
                  <a:t> </a:t>
                </a:r>
              </a:p>
            </p:txBody>
          </p:sp>
        </mc:Fallback>
      </mc:AlternateContent>
      <p:pic>
        <p:nvPicPr>
          <p:cNvPr id="6" name="Imagen 5"/>
          <p:cNvPicPr>
            <a:picLocks noChangeAspect="1"/>
          </p:cNvPicPr>
          <p:nvPr/>
        </p:nvPicPr>
        <p:blipFill>
          <a:blip r:embed="rId4"/>
          <a:stretch>
            <a:fillRect/>
          </a:stretch>
        </p:blipFill>
        <p:spPr>
          <a:xfrm>
            <a:off x="3985503" y="5610548"/>
            <a:ext cx="2825200" cy="1024957"/>
          </a:xfrm>
          <a:prstGeom prst="rect">
            <a:avLst/>
          </a:prstGeom>
        </p:spPr>
      </p:pic>
      <p:sp>
        <p:nvSpPr>
          <p:cNvPr id="7" name="CuadroTexto 6"/>
          <p:cNvSpPr txBox="1"/>
          <p:nvPr/>
        </p:nvSpPr>
        <p:spPr>
          <a:xfrm>
            <a:off x="3117791" y="440137"/>
            <a:ext cx="5175199"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Series de Taylor en Diferencias Finitas</a:t>
            </a:r>
            <a:endParaRPr lang="es-AR" sz="2000" b="1" dirty="0">
              <a:latin typeface="Times New Roman" panose="02020603050405020304" pitchFamily="18" charset="0"/>
              <a:cs typeface="Times New Roman" panose="02020603050405020304" pitchFamily="18" charset="0"/>
            </a:endParaRPr>
          </a:p>
        </p:txBody>
      </p:sp>
      <p:sp>
        <p:nvSpPr>
          <p:cNvPr id="4" name="CuadroTexto 3"/>
          <p:cNvSpPr txBox="1"/>
          <p:nvPr/>
        </p:nvSpPr>
        <p:spPr>
          <a:xfrm>
            <a:off x="7294179" y="6127531"/>
            <a:ext cx="2258952" cy="369332"/>
          </a:xfrm>
          <a:prstGeom prst="rect">
            <a:avLst/>
          </a:prstGeom>
          <a:noFill/>
        </p:spPr>
        <p:txBody>
          <a:bodyPr wrap="none" rtlCol="0">
            <a:spAutoFit/>
          </a:bodyPr>
          <a:lstStyle/>
          <a:p>
            <a:r>
              <a:rPr lang="es-AR" dirty="0" smtClean="0">
                <a:latin typeface="+mj-lt"/>
              </a:rPr>
              <a:t>¿Como lo deducimos?</a:t>
            </a:r>
            <a:endParaRPr lang="es-AR" dirty="0">
              <a:latin typeface="+mj-lt"/>
            </a:endParaRPr>
          </a:p>
        </p:txBody>
      </p:sp>
      <p:sp>
        <p:nvSpPr>
          <p:cNvPr id="8" name="Flecha abajo 7"/>
          <p:cNvSpPr/>
          <p:nvPr/>
        </p:nvSpPr>
        <p:spPr>
          <a:xfrm>
            <a:off x="9844391" y="6127531"/>
            <a:ext cx="403195" cy="483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273836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7" name="CuadroTexto 6"/>
          <p:cNvSpPr txBox="1"/>
          <p:nvPr/>
        </p:nvSpPr>
        <p:spPr>
          <a:xfrm>
            <a:off x="3117791" y="440137"/>
            <a:ext cx="5175199"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Series de Taylor en Diferencias Finitas</a:t>
            </a:r>
            <a:endParaRPr lang="es-AR"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ángulo 7"/>
              <p:cNvSpPr/>
              <p:nvPr/>
            </p:nvSpPr>
            <p:spPr>
              <a:xfrm>
                <a:off x="5647416" y="1194188"/>
                <a:ext cx="6096000" cy="1043812"/>
              </a:xfrm>
              <a:prstGeom prst="rect">
                <a:avLst/>
              </a:prstGeom>
            </p:spPr>
            <p:txBody>
              <a:bodyPr>
                <a:spAutoFit/>
              </a:bodyPr>
              <a:lstStyle/>
              <a:p>
                <a:r>
                  <a:rPr lang="es-ES" dirty="0" smtClean="0">
                    <a:latin typeface="+mj-lt"/>
                  </a:rPr>
                  <a:t>Como no conocemos la solución exacta, podemos </a:t>
                </a:r>
                <a:r>
                  <a:rPr lang="es-ES" b="1" dirty="0" smtClean="0">
                    <a:latin typeface="+mj-lt"/>
                  </a:rPr>
                  <a:t>inferir el orden </a:t>
                </a:r>
                <a14:m>
                  <m:oMath xmlns:m="http://schemas.openxmlformats.org/officeDocument/2006/math">
                    <m:r>
                      <a:rPr lang="es-AR" b="1" i="1" smtClean="0">
                        <a:latin typeface="Cambria Math" panose="02040503050406030204" pitchFamily="18" charset="0"/>
                      </a:rPr>
                      <m:t>𝒑</m:t>
                    </m:r>
                  </m:oMath>
                </a14:m>
                <a:r>
                  <a:rPr lang="es-ES" dirty="0" smtClean="0">
                    <a:latin typeface="+mj-lt"/>
                  </a:rPr>
                  <a:t> del método usando tres discretizaciones sucesivas, </a:t>
                </a:r>
                <a14:m>
                  <m:oMath xmlns:m="http://schemas.openxmlformats.org/officeDocument/2006/math">
                    <m:r>
                      <a:rPr lang="es-AR" b="0" i="1" smtClean="0">
                        <a:latin typeface="Cambria Math" panose="02040503050406030204" pitchFamily="18" charset="0"/>
                      </a:rPr>
                      <m:t>h</m:t>
                    </m:r>
                    <m:r>
                      <a:rPr lang="es-AR" b="0" i="1" smtClean="0">
                        <a:latin typeface="Cambria Math" panose="02040503050406030204" pitchFamily="18" charset="0"/>
                      </a:rPr>
                      <m:t>,</m:t>
                    </m:r>
                    <m:f>
                      <m:fPr>
                        <m:ctrlPr>
                          <a:rPr lang="es-AR" b="0" i="1" smtClean="0">
                            <a:latin typeface="Cambria Math" panose="02040503050406030204" pitchFamily="18" charset="0"/>
                          </a:rPr>
                        </m:ctrlPr>
                      </m:fPr>
                      <m:num>
                        <m:r>
                          <a:rPr lang="es-AR" b="0" i="1" smtClean="0">
                            <a:latin typeface="Cambria Math" panose="02040503050406030204" pitchFamily="18" charset="0"/>
                          </a:rPr>
                          <m:t>h</m:t>
                        </m:r>
                      </m:num>
                      <m:den>
                        <m:r>
                          <a:rPr lang="es-AR" b="0" i="1" smtClean="0">
                            <a:latin typeface="Cambria Math" panose="02040503050406030204" pitchFamily="18" charset="0"/>
                          </a:rPr>
                          <m:t>2</m:t>
                        </m:r>
                      </m:den>
                    </m:f>
                    <m:r>
                      <a:rPr lang="es-AR" b="0" i="1" smtClean="0">
                        <a:latin typeface="Cambria Math" panose="02040503050406030204" pitchFamily="18" charset="0"/>
                      </a:rPr>
                      <m:t> </m:t>
                    </m:r>
                    <m:r>
                      <a:rPr lang="es-AR" b="0" i="1" smtClean="0">
                        <a:latin typeface="Cambria Math" panose="02040503050406030204" pitchFamily="18" charset="0"/>
                      </a:rPr>
                      <m:t>𝑦</m:t>
                    </m:r>
                    <m:f>
                      <m:fPr>
                        <m:ctrlPr>
                          <a:rPr lang="es-AR" b="0" i="1" smtClean="0">
                            <a:latin typeface="Cambria Math" panose="02040503050406030204" pitchFamily="18" charset="0"/>
                          </a:rPr>
                        </m:ctrlPr>
                      </m:fPr>
                      <m:num>
                        <m:r>
                          <a:rPr lang="es-AR" b="0" i="1" smtClean="0">
                            <a:latin typeface="Cambria Math" panose="02040503050406030204" pitchFamily="18" charset="0"/>
                          </a:rPr>
                          <m:t>h</m:t>
                        </m:r>
                      </m:num>
                      <m:den>
                        <m:r>
                          <a:rPr lang="es-AR" b="0" i="1" smtClean="0">
                            <a:latin typeface="Cambria Math" panose="02040503050406030204" pitchFamily="18" charset="0"/>
                          </a:rPr>
                          <m:t>4</m:t>
                        </m:r>
                      </m:den>
                    </m:f>
                  </m:oMath>
                </a14:m>
                <a:endParaRPr lang="es-AR" dirty="0">
                  <a:latin typeface="+mj-lt"/>
                </a:endParaRPr>
              </a:p>
            </p:txBody>
          </p:sp>
        </mc:Choice>
        <mc:Fallback xmlns="">
          <p:sp>
            <p:nvSpPr>
              <p:cNvPr id="8" name="Rectángulo 7"/>
              <p:cNvSpPr>
                <a:spLocks noRot="1" noChangeAspect="1" noMove="1" noResize="1" noEditPoints="1" noAdjustHandles="1" noChangeArrowheads="1" noChangeShapeType="1" noTextEdit="1"/>
              </p:cNvSpPr>
              <p:nvPr/>
            </p:nvSpPr>
            <p:spPr>
              <a:xfrm>
                <a:off x="5647416" y="1194188"/>
                <a:ext cx="6096000" cy="1043812"/>
              </a:xfrm>
              <a:prstGeom prst="rect">
                <a:avLst/>
              </a:prstGeom>
              <a:blipFill>
                <a:blip r:embed="rId2"/>
                <a:stretch>
                  <a:fillRect l="-800" t="-3509" b="-117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853439" y="2176450"/>
                <a:ext cx="10267406" cy="646331"/>
              </a:xfrm>
              <a:prstGeom prst="rect">
                <a:avLst/>
              </a:prstGeom>
            </p:spPr>
            <p:txBody>
              <a:bodyPr wrap="square">
                <a:spAutoFit/>
              </a:bodyPr>
              <a:lstStyle/>
              <a:p>
                <a:r>
                  <a:rPr lang="es-ES" b="1" dirty="0" smtClean="0">
                    <a:latin typeface="+mj-lt"/>
                  </a:rPr>
                  <a:t>1. Idea general</a:t>
                </a:r>
              </a:p>
              <a:p>
                <a:r>
                  <a:rPr lang="es-ES" dirty="0" smtClean="0">
                    <a:latin typeface="+mj-lt"/>
                  </a:rPr>
                  <a:t>Supongamos que el error de la aproximación u​ al valor exacto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𝑢</m:t>
                        </m:r>
                      </m:e>
                      <m:sub>
                        <m:r>
                          <a:rPr lang="es-AR" b="0" i="1" smtClean="0">
                            <a:latin typeface="Cambria Math" panose="02040503050406030204" pitchFamily="18" charset="0"/>
                          </a:rPr>
                          <m:t>h</m:t>
                        </m:r>
                      </m:sub>
                    </m:sSub>
                  </m:oMath>
                </a14:m>
                <a:r>
                  <a:rPr lang="es-ES" dirty="0" smtClean="0">
                    <a:latin typeface="+mj-lt"/>
                  </a:rPr>
                  <a:t> se comporta como:</a:t>
                </a:r>
                <a:endParaRPr lang="es-ES" dirty="0">
                  <a:latin typeface="+mj-lt"/>
                </a:endParaRPr>
              </a:p>
            </p:txBody>
          </p:sp>
        </mc:Choice>
        <mc:Fallback xmlns="">
          <p:sp>
            <p:nvSpPr>
              <p:cNvPr id="9" name="Rectángulo 8"/>
              <p:cNvSpPr>
                <a:spLocks noRot="1" noChangeAspect="1" noMove="1" noResize="1" noEditPoints="1" noAdjustHandles="1" noChangeArrowheads="1" noChangeShapeType="1" noTextEdit="1"/>
              </p:cNvSpPr>
              <p:nvPr/>
            </p:nvSpPr>
            <p:spPr>
              <a:xfrm>
                <a:off x="853439" y="2176450"/>
                <a:ext cx="10267406" cy="646331"/>
              </a:xfrm>
              <a:prstGeom prst="rect">
                <a:avLst/>
              </a:prstGeom>
              <a:blipFill>
                <a:blip r:embed="rId3"/>
                <a:stretch>
                  <a:fillRect l="-475" t="-4717" b="-14151"/>
                </a:stretch>
              </a:blipFill>
            </p:spPr>
            <p:txBody>
              <a:bodyPr/>
              <a:lstStyle/>
              <a:p>
                <a:r>
                  <a:rPr lang="es-AR">
                    <a:noFill/>
                  </a:rPr>
                  <a:t> </a:t>
                </a:r>
              </a:p>
            </p:txBody>
          </p:sp>
        </mc:Fallback>
      </mc:AlternateContent>
      <p:pic>
        <p:nvPicPr>
          <p:cNvPr id="10" name="Imagen 9"/>
          <p:cNvPicPr>
            <a:picLocks noChangeAspect="1"/>
          </p:cNvPicPr>
          <p:nvPr/>
        </p:nvPicPr>
        <p:blipFill>
          <a:blip r:embed="rId4"/>
          <a:stretch>
            <a:fillRect/>
          </a:stretch>
        </p:blipFill>
        <p:spPr>
          <a:xfrm>
            <a:off x="1098586" y="3007611"/>
            <a:ext cx="3139529" cy="537025"/>
          </a:xfrm>
          <a:prstGeom prst="rect">
            <a:avLst/>
          </a:prstGeom>
        </p:spPr>
      </p:pic>
      <p:pic>
        <p:nvPicPr>
          <p:cNvPr id="11" name="Imagen 10"/>
          <p:cNvPicPr>
            <a:picLocks noChangeAspect="1"/>
          </p:cNvPicPr>
          <p:nvPr/>
        </p:nvPicPr>
        <p:blipFill>
          <a:blip r:embed="rId5"/>
          <a:stretch>
            <a:fillRect/>
          </a:stretch>
        </p:blipFill>
        <p:spPr>
          <a:xfrm>
            <a:off x="4483261" y="2822781"/>
            <a:ext cx="5717615" cy="1213191"/>
          </a:xfrm>
          <a:prstGeom prst="rect">
            <a:avLst/>
          </a:prstGeom>
        </p:spPr>
      </p:pic>
      <mc:AlternateContent xmlns:mc="http://schemas.openxmlformats.org/markup-compatibility/2006" xmlns:a14="http://schemas.microsoft.com/office/drawing/2010/main">
        <mc:Choice Requires="a14">
          <p:sp>
            <p:nvSpPr>
              <p:cNvPr id="12" name="Rectángulo 11"/>
              <p:cNvSpPr/>
              <p:nvPr/>
            </p:nvSpPr>
            <p:spPr>
              <a:xfrm>
                <a:off x="925319" y="3797075"/>
                <a:ext cx="10426859" cy="923330"/>
              </a:xfrm>
              <a:prstGeom prst="rect">
                <a:avLst/>
              </a:prstGeom>
            </p:spPr>
            <p:txBody>
              <a:bodyPr wrap="square">
                <a:spAutoFit/>
              </a:bodyPr>
              <a:lstStyle/>
              <a:p>
                <a:r>
                  <a:rPr lang="es-AR" b="1" dirty="0" smtClean="0">
                    <a:latin typeface="+mj-lt"/>
                  </a:rPr>
                  <a:t>2. Usando diferencias entre mallas</a:t>
                </a:r>
              </a:p>
              <a:p>
                <a:r>
                  <a:rPr lang="es-AR" dirty="0" smtClean="0">
                    <a:latin typeface="+mj-lt"/>
                  </a:rPr>
                  <a:t>Si no tenemos </a:t>
                </a:r>
                <a14:m>
                  <m:oMath xmlns:m="http://schemas.openxmlformats.org/officeDocument/2006/math">
                    <m:r>
                      <a:rPr lang="es-AR" b="0" i="1" smtClean="0">
                        <a:latin typeface="Cambria Math" panose="02040503050406030204" pitchFamily="18" charset="0"/>
                      </a:rPr>
                      <m:t>𝑢</m:t>
                    </m:r>
                    <m:r>
                      <a:rPr lang="es-AR" b="0" i="1" smtClean="0">
                        <a:latin typeface="Cambria Math" panose="02040503050406030204" pitchFamily="18" charset="0"/>
                      </a:rPr>
                      <m:t> </m:t>
                    </m:r>
                  </m:oMath>
                </a14:m>
                <a:r>
                  <a:rPr lang="es-AR" dirty="0" smtClean="0">
                    <a:latin typeface="+mj-lt"/>
                  </a:rPr>
                  <a:t>exacto, no podemos calcular </a:t>
                </a:r>
                <a14:m>
                  <m:oMath xmlns:m="http://schemas.openxmlformats.org/officeDocument/2006/math">
                    <m:r>
                      <a:rPr lang="es-AR" b="0" i="1" smtClean="0">
                        <a:latin typeface="Cambria Math" panose="02040503050406030204" pitchFamily="18" charset="0"/>
                      </a:rPr>
                      <m:t>𝐸</m:t>
                    </m:r>
                    <m:r>
                      <a:rPr lang="es-AR" b="0" i="1" smtClean="0">
                        <a:latin typeface="Cambria Math" panose="02040503050406030204" pitchFamily="18" charset="0"/>
                      </a:rPr>
                      <m:t>(</m:t>
                    </m:r>
                    <m:r>
                      <a:rPr lang="es-AR" b="0" i="1" smtClean="0">
                        <a:latin typeface="Cambria Math" panose="02040503050406030204" pitchFamily="18" charset="0"/>
                      </a:rPr>
                      <m:t>h</m:t>
                    </m:r>
                    <m:r>
                      <a:rPr lang="es-AR" b="0" i="1" smtClean="0">
                        <a:latin typeface="Cambria Math" panose="02040503050406030204" pitchFamily="18" charset="0"/>
                      </a:rPr>
                      <m:t>)</m:t>
                    </m:r>
                  </m:oMath>
                </a14:m>
                <a:r>
                  <a:rPr lang="es-AR" dirty="0" smtClean="0">
                    <a:latin typeface="+mj-lt"/>
                  </a:rPr>
                  <a:t>. Pero sí podemos trabajar con las </a:t>
                </a:r>
                <a:r>
                  <a:rPr lang="es-AR" b="1" dirty="0" smtClean="0">
                    <a:latin typeface="+mj-lt"/>
                  </a:rPr>
                  <a:t>diferencias entre soluciones en distintas mallas</a:t>
                </a:r>
                <a:r>
                  <a:rPr lang="es-AR" dirty="0" smtClean="0">
                    <a:latin typeface="+mj-lt"/>
                  </a:rPr>
                  <a:t>:</a:t>
                </a:r>
                <a:endParaRPr lang="es-AR" dirty="0">
                  <a:latin typeface="+mj-lt"/>
                </a:endParaRPr>
              </a:p>
            </p:txBody>
          </p:sp>
        </mc:Choice>
        <mc:Fallback xmlns="">
          <p:sp>
            <p:nvSpPr>
              <p:cNvPr id="12" name="Rectángulo 11"/>
              <p:cNvSpPr>
                <a:spLocks noRot="1" noChangeAspect="1" noMove="1" noResize="1" noEditPoints="1" noAdjustHandles="1" noChangeArrowheads="1" noChangeShapeType="1" noTextEdit="1"/>
              </p:cNvSpPr>
              <p:nvPr/>
            </p:nvSpPr>
            <p:spPr>
              <a:xfrm>
                <a:off x="925319" y="3797075"/>
                <a:ext cx="10426859" cy="923330"/>
              </a:xfrm>
              <a:prstGeom prst="rect">
                <a:avLst/>
              </a:prstGeom>
              <a:blipFill>
                <a:blip r:embed="rId6"/>
                <a:stretch>
                  <a:fillRect l="-526" t="-3974" b="-9934"/>
                </a:stretch>
              </a:blipFill>
            </p:spPr>
            <p:txBody>
              <a:bodyPr/>
              <a:lstStyle/>
              <a:p>
                <a:r>
                  <a:rPr lang="es-AR">
                    <a:noFill/>
                  </a:rPr>
                  <a:t> </a:t>
                </a:r>
              </a:p>
            </p:txBody>
          </p:sp>
        </mc:Fallback>
      </mc:AlternateContent>
      <p:pic>
        <p:nvPicPr>
          <p:cNvPr id="13" name="Imagen 12"/>
          <p:cNvPicPr>
            <a:picLocks noChangeAspect="1"/>
          </p:cNvPicPr>
          <p:nvPr/>
        </p:nvPicPr>
        <p:blipFill>
          <a:blip r:embed="rId7"/>
          <a:stretch>
            <a:fillRect/>
          </a:stretch>
        </p:blipFill>
        <p:spPr>
          <a:xfrm>
            <a:off x="2427959" y="4847640"/>
            <a:ext cx="7516946" cy="1694118"/>
          </a:xfrm>
          <a:prstGeom prst="rect">
            <a:avLst/>
          </a:prstGeom>
        </p:spPr>
      </p:pic>
      <p:grpSp>
        <p:nvGrpSpPr>
          <p:cNvPr id="16" name="Grupo 15"/>
          <p:cNvGrpSpPr/>
          <p:nvPr/>
        </p:nvGrpSpPr>
        <p:grpSpPr>
          <a:xfrm>
            <a:off x="710060" y="1259953"/>
            <a:ext cx="4033856" cy="927743"/>
            <a:chOff x="778893" y="1248707"/>
            <a:chExt cx="4033856" cy="927743"/>
          </a:xfrm>
        </p:grpSpPr>
        <p:grpSp>
          <p:nvGrpSpPr>
            <p:cNvPr id="14" name="Grupo 13"/>
            <p:cNvGrpSpPr/>
            <p:nvPr/>
          </p:nvGrpSpPr>
          <p:grpSpPr>
            <a:xfrm>
              <a:off x="778893" y="1248707"/>
              <a:ext cx="4033856" cy="907945"/>
              <a:chOff x="881620" y="1170395"/>
              <a:chExt cx="4033856" cy="907945"/>
            </a:xfrm>
          </p:grpSpPr>
          <p:pic>
            <p:nvPicPr>
              <p:cNvPr id="6" name="Imagen 5"/>
              <p:cNvPicPr>
                <a:picLocks noChangeAspect="1"/>
              </p:cNvPicPr>
              <p:nvPr/>
            </p:nvPicPr>
            <p:blipFill>
              <a:blip r:embed="rId8"/>
              <a:stretch>
                <a:fillRect/>
              </a:stretch>
            </p:blipFill>
            <p:spPr>
              <a:xfrm>
                <a:off x="2412808" y="1170395"/>
                <a:ext cx="2502668" cy="907945"/>
              </a:xfrm>
              <a:prstGeom prst="rect">
                <a:avLst/>
              </a:prstGeom>
            </p:spPr>
          </p:pic>
          <p:sp>
            <p:nvSpPr>
              <p:cNvPr id="4" name="CuadroTexto 3"/>
              <p:cNvSpPr txBox="1"/>
              <p:nvPr/>
            </p:nvSpPr>
            <p:spPr>
              <a:xfrm>
                <a:off x="881620" y="1531540"/>
                <a:ext cx="1531188" cy="369332"/>
              </a:xfrm>
              <a:prstGeom prst="rect">
                <a:avLst/>
              </a:prstGeom>
              <a:noFill/>
            </p:spPr>
            <p:txBody>
              <a:bodyPr wrap="none" rtlCol="0">
                <a:spAutoFit/>
              </a:bodyPr>
              <a:lstStyle/>
              <a:p>
                <a:r>
                  <a:rPr lang="es-AR" dirty="0" smtClean="0">
                    <a:latin typeface="+mj-lt"/>
                  </a:rPr>
                  <a:t>Deducción de:</a:t>
                </a:r>
                <a:endParaRPr lang="es-AR" dirty="0">
                  <a:latin typeface="+mj-lt"/>
                </a:endParaRPr>
              </a:p>
            </p:txBody>
          </p:sp>
        </p:grpSp>
        <p:sp>
          <p:nvSpPr>
            <p:cNvPr id="15" name="Rectángulo 14"/>
            <p:cNvSpPr/>
            <p:nvPr/>
          </p:nvSpPr>
          <p:spPr>
            <a:xfrm>
              <a:off x="778893" y="1248707"/>
              <a:ext cx="4033856" cy="92774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extLst>
      <p:ext uri="{BB962C8B-B14F-4D97-AF65-F5344CB8AC3E}">
        <p14:creationId xmlns:p14="http://schemas.microsoft.com/office/powerpoint/2010/main" val="185177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7" name="CuadroTexto 6"/>
          <p:cNvSpPr txBox="1"/>
          <p:nvPr/>
        </p:nvSpPr>
        <p:spPr>
          <a:xfrm>
            <a:off x="3117791" y="440137"/>
            <a:ext cx="5175199"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Series de Taylor en Diferencias Finitas</a:t>
            </a:r>
            <a:endParaRPr lang="es-AR" sz="2000" b="1" dirty="0">
              <a:latin typeface="Times New Roman" panose="02020603050405020304" pitchFamily="18" charset="0"/>
              <a:cs typeface="Times New Roman" panose="02020603050405020304" pitchFamily="18" charset="0"/>
            </a:endParaRPr>
          </a:p>
        </p:txBody>
      </p:sp>
      <p:sp>
        <p:nvSpPr>
          <p:cNvPr id="3" name="Rectángulo 2"/>
          <p:cNvSpPr/>
          <p:nvPr/>
        </p:nvSpPr>
        <p:spPr>
          <a:xfrm>
            <a:off x="646610" y="2145105"/>
            <a:ext cx="4755707" cy="646331"/>
          </a:xfrm>
          <a:prstGeom prst="rect">
            <a:avLst/>
          </a:prstGeom>
        </p:spPr>
        <p:txBody>
          <a:bodyPr wrap="square">
            <a:spAutoFit/>
          </a:bodyPr>
          <a:lstStyle/>
          <a:p>
            <a:r>
              <a:rPr lang="es-ES" b="1" dirty="0" smtClean="0">
                <a:latin typeface="+mj-lt"/>
              </a:rPr>
              <a:t>3. Cociente de errores</a:t>
            </a:r>
          </a:p>
          <a:p>
            <a:r>
              <a:rPr lang="es-ES" dirty="0" smtClean="0">
                <a:latin typeface="+mj-lt"/>
              </a:rPr>
              <a:t>Si hacemos el cociente entre esas diferencias:</a:t>
            </a:r>
            <a:endParaRPr lang="es-ES" dirty="0">
              <a:latin typeface="+mj-lt"/>
            </a:endParaRPr>
          </a:p>
        </p:txBody>
      </p:sp>
      <p:pic>
        <p:nvPicPr>
          <p:cNvPr id="5" name="Imagen 4"/>
          <p:cNvPicPr>
            <a:picLocks noChangeAspect="1"/>
          </p:cNvPicPr>
          <p:nvPr/>
        </p:nvPicPr>
        <p:blipFill>
          <a:blip r:embed="rId2"/>
          <a:stretch>
            <a:fillRect/>
          </a:stretch>
        </p:blipFill>
        <p:spPr>
          <a:xfrm>
            <a:off x="3474253" y="2868382"/>
            <a:ext cx="6102380" cy="822494"/>
          </a:xfrm>
          <a:prstGeom prst="rect">
            <a:avLst/>
          </a:prstGeom>
        </p:spPr>
      </p:pic>
      <p:grpSp>
        <p:nvGrpSpPr>
          <p:cNvPr id="14" name="Grupo 13"/>
          <p:cNvGrpSpPr/>
          <p:nvPr/>
        </p:nvGrpSpPr>
        <p:grpSpPr>
          <a:xfrm>
            <a:off x="368989" y="1148023"/>
            <a:ext cx="4033856" cy="927743"/>
            <a:chOff x="778893" y="1248707"/>
            <a:chExt cx="4033856" cy="927743"/>
          </a:xfrm>
        </p:grpSpPr>
        <p:grpSp>
          <p:nvGrpSpPr>
            <p:cNvPr id="15" name="Grupo 14"/>
            <p:cNvGrpSpPr/>
            <p:nvPr/>
          </p:nvGrpSpPr>
          <p:grpSpPr>
            <a:xfrm>
              <a:off x="778893" y="1248707"/>
              <a:ext cx="4033856" cy="907945"/>
              <a:chOff x="881620" y="1170395"/>
              <a:chExt cx="4033856" cy="907945"/>
            </a:xfrm>
          </p:grpSpPr>
          <p:pic>
            <p:nvPicPr>
              <p:cNvPr id="17" name="Imagen 16"/>
              <p:cNvPicPr>
                <a:picLocks noChangeAspect="1"/>
              </p:cNvPicPr>
              <p:nvPr/>
            </p:nvPicPr>
            <p:blipFill>
              <a:blip r:embed="rId3"/>
              <a:stretch>
                <a:fillRect/>
              </a:stretch>
            </p:blipFill>
            <p:spPr>
              <a:xfrm>
                <a:off x="2412808" y="1170395"/>
                <a:ext cx="2502668" cy="907945"/>
              </a:xfrm>
              <a:prstGeom prst="rect">
                <a:avLst/>
              </a:prstGeom>
            </p:spPr>
          </p:pic>
          <p:sp>
            <p:nvSpPr>
              <p:cNvPr id="18" name="CuadroTexto 17"/>
              <p:cNvSpPr txBox="1"/>
              <p:nvPr/>
            </p:nvSpPr>
            <p:spPr>
              <a:xfrm>
                <a:off x="881620" y="1531540"/>
                <a:ext cx="1531188" cy="369332"/>
              </a:xfrm>
              <a:prstGeom prst="rect">
                <a:avLst/>
              </a:prstGeom>
              <a:noFill/>
            </p:spPr>
            <p:txBody>
              <a:bodyPr wrap="none" rtlCol="0">
                <a:spAutoFit/>
              </a:bodyPr>
              <a:lstStyle/>
              <a:p>
                <a:r>
                  <a:rPr lang="es-AR" dirty="0" smtClean="0">
                    <a:latin typeface="+mj-lt"/>
                  </a:rPr>
                  <a:t>Deducción de</a:t>
                </a:r>
                <a:r>
                  <a:rPr lang="es-AR" dirty="0" smtClean="0"/>
                  <a:t>:</a:t>
                </a:r>
                <a:endParaRPr lang="es-AR" dirty="0"/>
              </a:p>
            </p:txBody>
          </p:sp>
        </p:grpSp>
        <p:sp>
          <p:nvSpPr>
            <p:cNvPr id="16" name="Rectángulo 15"/>
            <p:cNvSpPr/>
            <p:nvPr/>
          </p:nvSpPr>
          <p:spPr>
            <a:xfrm>
              <a:off x="778893" y="1248707"/>
              <a:ext cx="4033856" cy="92774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mc:AlternateContent xmlns:mc="http://schemas.openxmlformats.org/markup-compatibility/2006" xmlns:a14="http://schemas.microsoft.com/office/drawing/2010/main">
        <mc:Choice Requires="a14">
          <p:sp>
            <p:nvSpPr>
              <p:cNvPr id="19" name="Rectángulo 18"/>
              <p:cNvSpPr/>
              <p:nvPr/>
            </p:nvSpPr>
            <p:spPr>
              <a:xfrm>
                <a:off x="1134583" y="4083110"/>
                <a:ext cx="3532010" cy="646331"/>
              </a:xfrm>
              <a:prstGeom prst="rect">
                <a:avLst/>
              </a:prstGeom>
            </p:spPr>
            <p:txBody>
              <a:bodyPr wrap="square">
                <a:spAutoFit/>
              </a:bodyPr>
              <a:lstStyle/>
              <a:p>
                <a:r>
                  <a:rPr lang="es-ES" b="1" dirty="0" smtClean="0">
                    <a:latin typeface="+mj-lt"/>
                  </a:rPr>
                  <a:t>4. Aislando </a:t>
                </a:r>
                <a14:m>
                  <m:oMath xmlns:m="http://schemas.openxmlformats.org/officeDocument/2006/math">
                    <m:r>
                      <a:rPr lang="es-AR" b="1" i="1" smtClean="0">
                        <a:latin typeface="Cambria Math" panose="02040503050406030204" pitchFamily="18" charset="0"/>
                      </a:rPr>
                      <m:t>𝒑</m:t>
                    </m:r>
                  </m:oMath>
                </a14:m>
                <a:endParaRPr lang="es-ES" b="1" dirty="0" smtClean="0">
                  <a:latin typeface="+mj-lt"/>
                </a:endParaRPr>
              </a:p>
              <a:p>
                <a:r>
                  <a:rPr lang="es-ES" dirty="0" smtClean="0">
                    <a:latin typeface="+mj-lt"/>
                  </a:rPr>
                  <a:t>Tomando logaritmo en base 2:</a:t>
                </a:r>
                <a:endParaRPr lang="es-ES" dirty="0">
                  <a:latin typeface="+mj-lt"/>
                </a:endParaRPr>
              </a:p>
            </p:txBody>
          </p:sp>
        </mc:Choice>
        <mc:Fallback xmlns="">
          <p:sp>
            <p:nvSpPr>
              <p:cNvPr id="19" name="Rectángulo 18"/>
              <p:cNvSpPr>
                <a:spLocks noRot="1" noChangeAspect="1" noMove="1" noResize="1" noEditPoints="1" noAdjustHandles="1" noChangeArrowheads="1" noChangeShapeType="1" noTextEdit="1"/>
              </p:cNvSpPr>
              <p:nvPr/>
            </p:nvSpPr>
            <p:spPr>
              <a:xfrm>
                <a:off x="1134583" y="4083110"/>
                <a:ext cx="3532010" cy="646331"/>
              </a:xfrm>
              <a:prstGeom prst="rect">
                <a:avLst/>
              </a:prstGeom>
              <a:blipFill>
                <a:blip r:embed="rId4"/>
                <a:stretch>
                  <a:fillRect l="-1379" t="-5660" b="-14151"/>
                </a:stretch>
              </a:blipFill>
            </p:spPr>
            <p:txBody>
              <a:bodyPr/>
              <a:lstStyle/>
              <a:p>
                <a:r>
                  <a:rPr lang="es-AR">
                    <a:noFill/>
                  </a:rPr>
                  <a:t> </a:t>
                </a:r>
              </a:p>
            </p:txBody>
          </p:sp>
        </mc:Fallback>
      </mc:AlternateContent>
      <p:pic>
        <p:nvPicPr>
          <p:cNvPr id="20" name="Imagen 19"/>
          <p:cNvPicPr>
            <a:picLocks noChangeAspect="1"/>
          </p:cNvPicPr>
          <p:nvPr/>
        </p:nvPicPr>
        <p:blipFill>
          <a:blip r:embed="rId5"/>
          <a:stretch>
            <a:fillRect/>
          </a:stretch>
        </p:blipFill>
        <p:spPr>
          <a:xfrm>
            <a:off x="5054656" y="3796252"/>
            <a:ext cx="3238334" cy="1417584"/>
          </a:xfrm>
          <a:prstGeom prst="rect">
            <a:avLst/>
          </a:prstGeom>
        </p:spPr>
      </p:pic>
      <p:pic>
        <p:nvPicPr>
          <p:cNvPr id="21" name="Imagen 20"/>
          <p:cNvPicPr>
            <a:picLocks noChangeAspect="1"/>
          </p:cNvPicPr>
          <p:nvPr/>
        </p:nvPicPr>
        <p:blipFill>
          <a:blip r:embed="rId6"/>
          <a:stretch>
            <a:fillRect/>
          </a:stretch>
        </p:blipFill>
        <p:spPr>
          <a:xfrm>
            <a:off x="937778" y="5319212"/>
            <a:ext cx="9362257" cy="1218222"/>
          </a:xfrm>
          <a:prstGeom prst="rect">
            <a:avLst/>
          </a:prstGeom>
        </p:spPr>
      </p:pic>
    </p:spTree>
    <p:extLst>
      <p:ext uri="{BB962C8B-B14F-4D97-AF65-F5344CB8AC3E}">
        <p14:creationId xmlns:p14="http://schemas.microsoft.com/office/powerpoint/2010/main" val="4068173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Rectángulo 5"/>
          <p:cNvSpPr/>
          <p:nvPr/>
        </p:nvSpPr>
        <p:spPr>
          <a:xfrm>
            <a:off x="829900" y="1412105"/>
            <a:ext cx="10649893" cy="1754326"/>
          </a:xfrm>
          <a:prstGeom prst="rect">
            <a:avLst/>
          </a:prstGeom>
        </p:spPr>
        <p:txBody>
          <a:bodyPr wrap="square">
            <a:spAutoFit/>
          </a:bodyPr>
          <a:lstStyle/>
          <a:p>
            <a:r>
              <a:rPr lang="es-ES" b="1" dirty="0" smtClean="0">
                <a:latin typeface="+mj-lt"/>
              </a:rPr>
              <a:t>3. Condición </a:t>
            </a:r>
            <a:r>
              <a:rPr lang="es-ES" b="1" dirty="0">
                <a:latin typeface="+mj-lt"/>
              </a:rPr>
              <a:t>de estabilidad </a:t>
            </a:r>
            <a:r>
              <a:rPr lang="es-ES" dirty="0">
                <a:latin typeface="+mj-lt"/>
              </a:rPr>
              <a:t>(análisis de Fourier, CFL, etc.)</a:t>
            </a:r>
            <a:br>
              <a:rPr lang="es-ES" dirty="0">
                <a:latin typeface="+mj-lt"/>
              </a:rPr>
            </a:br>
            <a:r>
              <a:rPr lang="es-ES" dirty="0">
                <a:latin typeface="+mj-lt"/>
              </a:rPr>
              <a:t>Si el método es consistente y estable, el </a:t>
            </a:r>
            <a:r>
              <a:rPr lang="es-ES" b="1" dirty="0">
                <a:latin typeface="+mj-lt"/>
              </a:rPr>
              <a:t>teorema de Lax</a:t>
            </a:r>
            <a:r>
              <a:rPr lang="es-ES" dirty="0">
                <a:latin typeface="+mj-lt"/>
              </a:rPr>
              <a:t> garantiza que converge (aunque no sepamos la función exacta</a:t>
            </a:r>
            <a:r>
              <a:rPr lang="es-ES" dirty="0" smtClean="0">
                <a:latin typeface="+mj-lt"/>
              </a:rPr>
              <a:t>).</a:t>
            </a:r>
          </a:p>
          <a:p>
            <a:r>
              <a:rPr lang="es-ES" b="1" dirty="0" smtClean="0">
                <a:latin typeface="+mj-lt"/>
              </a:rPr>
              <a:t>4. Pruebas con soluciones conocidas</a:t>
            </a:r>
            <a:r>
              <a:rPr lang="es-ES" dirty="0" smtClean="0">
                <a:latin typeface="+mj-lt"/>
              </a:rPr>
              <a:t/>
            </a:r>
            <a:br>
              <a:rPr lang="es-ES" dirty="0" smtClean="0">
                <a:latin typeface="+mj-lt"/>
              </a:rPr>
            </a:br>
            <a:r>
              <a:rPr lang="es-ES" dirty="0" smtClean="0">
                <a:latin typeface="+mj-lt"/>
              </a:rPr>
              <a:t>Antes de resolver un problema real, se testea el código con una solución analítica sencilla para verificar orden y estabilidad.</a:t>
            </a:r>
            <a:endParaRPr lang="es-ES" dirty="0">
              <a:latin typeface="+mj-lt"/>
            </a:endParaRPr>
          </a:p>
        </p:txBody>
      </p:sp>
      <mc:AlternateContent xmlns:mc="http://schemas.openxmlformats.org/markup-compatibility/2006" xmlns:a14="http://schemas.microsoft.com/office/drawing/2010/main">
        <mc:Choice Requires="a14">
          <p:sp>
            <p:nvSpPr>
              <p:cNvPr id="7" name="Rectángulo 6"/>
              <p:cNvSpPr/>
              <p:nvPr/>
            </p:nvSpPr>
            <p:spPr>
              <a:xfrm>
                <a:off x="829899" y="3430513"/>
                <a:ext cx="10649893" cy="2031325"/>
              </a:xfrm>
              <a:prstGeom prst="rect">
                <a:avLst/>
              </a:prstGeom>
            </p:spPr>
            <p:txBody>
              <a:bodyPr wrap="square">
                <a:spAutoFit/>
              </a:bodyPr>
              <a:lstStyle/>
              <a:p>
                <a:r>
                  <a:rPr lang="es-ES" b="1" dirty="0" smtClean="0">
                    <a:latin typeface="+mj-lt"/>
                  </a:rPr>
                  <a:t>Resumen:</a:t>
                </a:r>
                <a:endParaRPr lang="es-ES" b="1" dirty="0">
                  <a:latin typeface="+mj-lt"/>
                </a:endParaRPr>
              </a:p>
              <a:p>
                <a:pPr marL="285750" indent="-285750">
                  <a:buFont typeface="Arial" panose="020B0604020202020204" pitchFamily="34" charset="0"/>
                  <a:buChar char="•"/>
                </a:pPr>
                <a:r>
                  <a:rPr lang="es-ES" dirty="0">
                    <a:latin typeface="+mj-lt"/>
                  </a:rPr>
                  <a:t>En diferencias finitas, </a:t>
                </a:r>
                <a:r>
                  <a:rPr lang="es-ES" b="1" dirty="0">
                    <a:latin typeface="+mj-lt"/>
                  </a:rPr>
                  <a:t>no necesitamos el radio de convergencia de Taylor</a:t>
                </a:r>
                <a:r>
                  <a:rPr lang="es-ES" dirty="0">
                    <a:latin typeface="+mj-lt"/>
                  </a:rPr>
                  <a:t> en el sentido clásico, porque no usamos la serie para aproximar la función globalmente.</a:t>
                </a:r>
              </a:p>
              <a:p>
                <a:pPr marL="285750" indent="-285750">
                  <a:buFont typeface="Arial" panose="020B0604020202020204" pitchFamily="34" charset="0"/>
                  <a:buChar char="•"/>
                </a:pPr>
                <a:r>
                  <a:rPr lang="es-ES" dirty="0">
                    <a:latin typeface="+mj-lt"/>
                  </a:rPr>
                  <a:t>Lo que importa es que la función sea </a:t>
                </a:r>
                <a:r>
                  <a:rPr lang="es-ES" b="1" dirty="0">
                    <a:latin typeface="+mj-lt"/>
                  </a:rPr>
                  <a:t>suficientemente suave localmente</a:t>
                </a:r>
                <a:r>
                  <a:rPr lang="es-ES" dirty="0">
                    <a:latin typeface="+mj-lt"/>
                  </a:rPr>
                  <a:t> y que el paso </a:t>
                </a:r>
                <a14:m>
                  <m:oMath xmlns:m="http://schemas.openxmlformats.org/officeDocument/2006/math">
                    <m:r>
                      <a:rPr lang="es-AR" b="0" i="1" smtClean="0">
                        <a:latin typeface="Cambria Math" panose="02040503050406030204" pitchFamily="18" charset="0"/>
                      </a:rPr>
                      <m:t>h</m:t>
                    </m:r>
                  </m:oMath>
                </a14:m>
                <a:r>
                  <a:rPr lang="es-ES" dirty="0" smtClean="0">
                    <a:latin typeface="+mj-lt"/>
                  </a:rPr>
                  <a:t> </a:t>
                </a:r>
                <a:r>
                  <a:rPr lang="es-ES" dirty="0">
                    <a:latin typeface="+mj-lt"/>
                  </a:rPr>
                  <a:t>esté en un régimen donde el error de truncamiento y la estabilidad sean controlables.</a:t>
                </a:r>
              </a:p>
              <a:p>
                <a:pPr marL="285750" indent="-285750">
                  <a:buFont typeface="Arial" panose="020B0604020202020204" pitchFamily="34" charset="0"/>
                  <a:buChar char="•"/>
                </a:pPr>
                <a:r>
                  <a:rPr lang="es-ES" dirty="0">
                    <a:latin typeface="+mj-lt"/>
                  </a:rPr>
                  <a:t>Si sospechamos que la solución no es suave, hay que recurrir a otros métodos (volúmenes finitos, esquemas con limitadores, etc.).</a:t>
                </a:r>
              </a:p>
            </p:txBody>
          </p:sp>
        </mc:Choice>
        <mc:Fallback xmlns="">
          <p:sp>
            <p:nvSpPr>
              <p:cNvPr id="7" name="Rectángulo 6"/>
              <p:cNvSpPr>
                <a:spLocks noRot="1" noChangeAspect="1" noMove="1" noResize="1" noEditPoints="1" noAdjustHandles="1" noChangeArrowheads="1" noChangeShapeType="1" noTextEdit="1"/>
              </p:cNvSpPr>
              <p:nvPr/>
            </p:nvSpPr>
            <p:spPr>
              <a:xfrm>
                <a:off x="829899" y="3430513"/>
                <a:ext cx="10649893" cy="2031325"/>
              </a:xfrm>
              <a:prstGeom prst="rect">
                <a:avLst/>
              </a:prstGeom>
              <a:blipFill>
                <a:blip r:embed="rId2"/>
                <a:stretch>
                  <a:fillRect l="-458" t="-1802" b="-3904"/>
                </a:stretch>
              </a:blipFill>
            </p:spPr>
            <p:txBody>
              <a:bodyPr/>
              <a:lstStyle/>
              <a:p>
                <a:r>
                  <a:rPr lang="es-AR">
                    <a:noFill/>
                  </a:rPr>
                  <a:t> </a:t>
                </a:r>
              </a:p>
            </p:txBody>
          </p:sp>
        </mc:Fallback>
      </mc:AlternateContent>
      <p:sp>
        <p:nvSpPr>
          <p:cNvPr id="8" name="CuadroTexto 7"/>
          <p:cNvSpPr txBox="1"/>
          <p:nvPr/>
        </p:nvSpPr>
        <p:spPr>
          <a:xfrm>
            <a:off x="3117791" y="440137"/>
            <a:ext cx="5175199"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Series de Taylor en Diferencias Finitas</a:t>
            </a:r>
            <a:endParaRPr lang="es-A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044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grpSp>
        <p:nvGrpSpPr>
          <p:cNvPr id="7" name="Grupo 6"/>
          <p:cNvGrpSpPr/>
          <p:nvPr/>
        </p:nvGrpSpPr>
        <p:grpSpPr>
          <a:xfrm>
            <a:off x="766354" y="1539968"/>
            <a:ext cx="10755086" cy="4942286"/>
            <a:chOff x="801188" y="1148082"/>
            <a:chExt cx="10755086" cy="4942286"/>
          </a:xfrm>
        </p:grpSpPr>
        <p:sp>
          <p:nvSpPr>
            <p:cNvPr id="4" name="Rectángulo 3"/>
            <p:cNvSpPr/>
            <p:nvPr/>
          </p:nvSpPr>
          <p:spPr>
            <a:xfrm>
              <a:off x="801188" y="1148082"/>
              <a:ext cx="10755086" cy="646331"/>
            </a:xfrm>
            <a:prstGeom prst="rect">
              <a:avLst/>
            </a:prstGeom>
          </p:spPr>
          <p:txBody>
            <a:bodyPr wrap="square">
              <a:spAutoFit/>
            </a:bodyPr>
            <a:lstStyle/>
            <a:p>
              <a:r>
                <a:rPr lang="es-ES" dirty="0">
                  <a:latin typeface="+mj-lt"/>
                </a:rPr>
                <a:t>Cuando usamos Taylor en métodos numéricos para PDEs no estamos realmente buscando “aproximar la función” en sí, sino desarrollar localmente para obtener una fórmula de discretización.</a:t>
              </a:r>
              <a:endParaRPr lang="es-AR" dirty="0">
                <a:latin typeface="+mj-lt"/>
              </a:endParaRPr>
            </a:p>
          </p:txBody>
        </p:sp>
        <mc:AlternateContent xmlns:mc="http://schemas.openxmlformats.org/markup-compatibility/2006" xmlns:a14="http://schemas.microsoft.com/office/drawing/2010/main">
          <mc:Choice Requires="a14">
            <p:sp>
              <p:nvSpPr>
                <p:cNvPr id="6" name="Rectángulo 5"/>
                <p:cNvSpPr/>
                <p:nvPr/>
              </p:nvSpPr>
              <p:spPr>
                <a:xfrm>
                  <a:off x="801188" y="1843051"/>
                  <a:ext cx="10755086" cy="4247317"/>
                </a:xfrm>
                <a:prstGeom prst="rect">
                  <a:avLst/>
                </a:prstGeom>
              </p:spPr>
              <p:txBody>
                <a:bodyPr wrap="square">
                  <a:spAutoFit/>
                </a:bodyPr>
                <a:lstStyle/>
                <a:p>
                  <a:r>
                    <a:rPr lang="es-ES" b="1" dirty="0" smtClean="0">
                      <a:latin typeface="+mj-lt"/>
                      <a:cs typeface="Times New Roman" panose="02020603050405020304" pitchFamily="18" charset="0"/>
                    </a:rPr>
                    <a:t>Diferencia entre “aproximar la función” y “derivar el método”</a:t>
                  </a:r>
                </a:p>
                <a:p>
                  <a:endParaRPr lang="es-ES" b="1" dirty="0" smtClean="0">
                    <a:latin typeface="+mj-lt"/>
                    <a:cs typeface="Times New Roman" panose="02020603050405020304" pitchFamily="18" charset="0"/>
                  </a:endParaRPr>
                </a:p>
                <a:p>
                  <a:pPr algn="just"/>
                  <a:r>
                    <a:rPr lang="es-ES" dirty="0">
                      <a:latin typeface="+mj-lt"/>
                      <a:cs typeface="Times New Roman" panose="02020603050405020304" pitchFamily="18" charset="0"/>
                    </a:rPr>
                    <a:t>Cuando en cálculo usamos la serie de Taylor, estamos interesados en reconstruir la función a partir de sus derivadas en un punto. Ahí sí necesitamos preocuparnos por el radio de convergencia: si estamos fuera, la serie no converge y la aproximación no tiene sentido.</a:t>
                  </a:r>
                </a:p>
                <a:p>
                  <a:r>
                    <a:rPr lang="es-ES" dirty="0">
                      <a:latin typeface="+mj-lt"/>
                      <a:cs typeface="Times New Roman" panose="02020603050405020304" pitchFamily="18" charset="0"/>
                    </a:rPr>
                    <a:t>Pero en métodos numéricos como </a:t>
                  </a:r>
                  <a:r>
                    <a:rPr lang="es-ES" b="1" dirty="0">
                      <a:latin typeface="+mj-lt"/>
                      <a:cs typeface="Times New Roman" panose="02020603050405020304" pitchFamily="18" charset="0"/>
                    </a:rPr>
                    <a:t>diferencias finitas</a:t>
                  </a:r>
                  <a:r>
                    <a:rPr lang="es-ES" dirty="0">
                      <a:latin typeface="+mj-lt"/>
                      <a:cs typeface="Times New Roman" panose="02020603050405020304" pitchFamily="18" charset="0"/>
                    </a:rPr>
                    <a:t>, la función desconocida </a:t>
                  </a:r>
                  <a14:m>
                    <m:oMath xmlns:m="http://schemas.openxmlformats.org/officeDocument/2006/math">
                      <m:r>
                        <a:rPr lang="es-ES" b="1" i="1">
                          <a:latin typeface="Cambria Math" panose="02040503050406030204" pitchFamily="18" charset="0"/>
                          <a:ea typeface="Cambria Math" panose="02040503050406030204" pitchFamily="18" charset="0"/>
                          <a:cs typeface="Times New Roman" panose="02020603050405020304" pitchFamily="18" charset="0"/>
                        </a:rPr>
                        <m:t>𝝓</m:t>
                      </m:r>
                      <m:r>
                        <a:rPr lang="es-AR" b="1" i="1">
                          <a:latin typeface="Cambria Math" panose="02040503050406030204" pitchFamily="18" charset="0"/>
                          <a:ea typeface="Cambria Math" panose="02040503050406030204" pitchFamily="18" charset="0"/>
                          <a:cs typeface="Times New Roman" panose="02020603050405020304" pitchFamily="18" charset="0"/>
                        </a:rPr>
                        <m:t>(</m:t>
                      </m:r>
                      <m:r>
                        <a:rPr lang="es-AR" b="1" i="1">
                          <a:latin typeface="Cambria Math" panose="02040503050406030204" pitchFamily="18" charset="0"/>
                          <a:ea typeface="Cambria Math" panose="02040503050406030204" pitchFamily="18" charset="0"/>
                          <a:cs typeface="Times New Roman" panose="02020603050405020304" pitchFamily="18" charset="0"/>
                        </a:rPr>
                        <m:t>𝒙</m:t>
                      </m:r>
                      <m:r>
                        <a:rPr lang="es-AR" b="1" i="1">
                          <a:latin typeface="Cambria Math" panose="02040503050406030204" pitchFamily="18" charset="0"/>
                          <a:ea typeface="Cambria Math" panose="02040503050406030204" pitchFamily="18" charset="0"/>
                          <a:cs typeface="Times New Roman" panose="02020603050405020304" pitchFamily="18" charset="0"/>
                        </a:rPr>
                        <m:t>)</m:t>
                      </m:r>
                    </m:oMath>
                  </a14:m>
                  <a:r>
                    <a:rPr lang="es-ES" b="1" dirty="0" smtClean="0">
                      <a:latin typeface="+mj-lt"/>
                      <a:cs typeface="Times New Roman" panose="02020603050405020304" pitchFamily="18" charset="0"/>
                    </a:rPr>
                    <a:t> </a:t>
                  </a:r>
                  <a:r>
                    <a:rPr lang="es-ES" dirty="0" smtClean="0">
                      <a:latin typeface="+mj-lt"/>
                      <a:cs typeface="Times New Roman" panose="02020603050405020304" pitchFamily="18" charset="0"/>
                    </a:rPr>
                    <a:t>(variable dependiente) </a:t>
                  </a:r>
                  <a:r>
                    <a:rPr lang="es-ES" dirty="0">
                      <a:latin typeface="+mj-lt"/>
                      <a:cs typeface="Times New Roman" panose="02020603050405020304" pitchFamily="18" charset="0"/>
                    </a:rPr>
                    <a:t>no la aproximamos directamente mediante Taylor.</a:t>
                  </a:r>
                  <a:br>
                    <a:rPr lang="es-ES" dirty="0">
                      <a:latin typeface="+mj-lt"/>
                      <a:cs typeface="Times New Roman" panose="02020603050405020304" pitchFamily="18" charset="0"/>
                    </a:rPr>
                  </a:br>
                  <a:r>
                    <a:rPr lang="es-ES" dirty="0">
                      <a:latin typeface="+mj-lt"/>
                      <a:cs typeface="Times New Roman" panose="02020603050405020304" pitchFamily="18" charset="0"/>
                    </a:rPr>
                    <a:t>En su lugar:</a:t>
                  </a:r>
                </a:p>
                <a:p>
                  <a:pPr marL="285750" indent="-285750" algn="just">
                    <a:buFont typeface="Arial" panose="020B0604020202020204" pitchFamily="34" charset="0"/>
                    <a:buChar char="•"/>
                  </a:pPr>
                  <a:r>
                    <a:rPr lang="es-ES" dirty="0">
                      <a:latin typeface="+mj-lt"/>
                      <a:cs typeface="Times New Roman" panose="02020603050405020304" pitchFamily="18" charset="0"/>
                    </a:rPr>
                    <a:t>Usamos Taylor como herramienta formal para expresar cómo se comporta </a:t>
                  </a:r>
                  <a14:m>
                    <m:oMath xmlns:m="http://schemas.openxmlformats.org/officeDocument/2006/math">
                      <m:r>
                        <a:rPr lang="es-ES" i="1" smtClean="0">
                          <a:latin typeface="Cambria Math" panose="02040503050406030204" pitchFamily="18" charset="0"/>
                          <a:ea typeface="Cambria Math" panose="02040503050406030204" pitchFamily="18" charset="0"/>
                          <a:cs typeface="Times New Roman" panose="02020603050405020304" pitchFamily="18" charset="0"/>
                        </a:rPr>
                        <m:t>𝜙</m:t>
                      </m:r>
                      <m:r>
                        <a:rPr lang="es-AR" b="0" i="1" smtClean="0">
                          <a:latin typeface="Cambria Math" panose="02040503050406030204" pitchFamily="18" charset="0"/>
                          <a:ea typeface="Cambria Math" panose="02040503050406030204" pitchFamily="18" charset="0"/>
                          <a:cs typeface="Times New Roman" panose="02020603050405020304" pitchFamily="18" charset="0"/>
                        </a:rPr>
                        <m:t>(</m:t>
                      </m:r>
                      <m:r>
                        <a:rPr lang="es-AR" b="0" i="1" smtClean="0">
                          <a:latin typeface="Cambria Math" panose="02040503050406030204" pitchFamily="18" charset="0"/>
                          <a:ea typeface="Cambria Math" panose="02040503050406030204" pitchFamily="18" charset="0"/>
                          <a:cs typeface="Times New Roman" panose="02020603050405020304" pitchFamily="18" charset="0"/>
                        </a:rPr>
                        <m:t>𝑥</m:t>
                      </m:r>
                      <m:r>
                        <a:rPr lang="es-AR"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s-ES" dirty="0" smtClean="0">
                      <a:latin typeface="+mj-lt"/>
                      <a:cs typeface="Times New Roman" panose="02020603050405020304" pitchFamily="18" charset="0"/>
                    </a:rPr>
                    <a:t> </a:t>
                  </a:r>
                  <a:r>
                    <a:rPr lang="es-ES" dirty="0">
                      <a:latin typeface="+mj-lt"/>
                      <a:cs typeface="Times New Roman" panose="02020603050405020304" pitchFamily="18" charset="0"/>
                    </a:rPr>
                    <a:t>y sus derivadas si asumimos que es suficientemente suave (analítica o al menos de clase </a:t>
                  </a:r>
                  <a14:m>
                    <m:oMath xmlns:m="http://schemas.openxmlformats.org/officeDocument/2006/math">
                      <m:sSup>
                        <m:sSupPr>
                          <m:ctrlPr>
                            <a:rPr lang="es-ES" i="1" smtClean="0">
                              <a:latin typeface="Cambria Math" panose="02040503050406030204" pitchFamily="18" charset="0"/>
                              <a:cs typeface="Times New Roman" panose="02020603050405020304" pitchFamily="18" charset="0"/>
                            </a:rPr>
                          </m:ctrlPr>
                        </m:sSupPr>
                        <m:e>
                          <m:r>
                            <a:rPr lang="es-AR" b="0" i="1" smtClean="0">
                              <a:latin typeface="Cambria Math" panose="02040503050406030204" pitchFamily="18" charset="0"/>
                              <a:cs typeface="Times New Roman" panose="02020603050405020304" pitchFamily="18" charset="0"/>
                            </a:rPr>
                            <m:t>𝐶</m:t>
                          </m:r>
                        </m:e>
                        <m:sup>
                          <m:r>
                            <a:rPr lang="es-AR" b="0" i="1" smtClean="0">
                              <a:latin typeface="Cambria Math" panose="02040503050406030204" pitchFamily="18" charset="0"/>
                              <a:cs typeface="Times New Roman" panose="02020603050405020304" pitchFamily="18" charset="0"/>
                            </a:rPr>
                            <m:t>𝑛</m:t>
                          </m:r>
                        </m:sup>
                      </m:sSup>
                    </m:oMath>
                  </a14:m>
                  <a:r>
                    <a:rPr lang="es-ES" dirty="0" smtClean="0">
                      <a:latin typeface="+mj-lt"/>
                      <a:cs typeface="Times New Roman" panose="02020603050405020304" pitchFamily="18" charset="0"/>
                    </a:rPr>
                    <a:t>).</a:t>
                  </a:r>
                  <a:endParaRPr lang="es-ES" dirty="0">
                    <a:latin typeface="+mj-lt"/>
                    <a:cs typeface="Times New Roman" panose="02020603050405020304" pitchFamily="18" charset="0"/>
                  </a:endParaRPr>
                </a:p>
                <a:p>
                  <a:pPr marL="285750" indent="-285750" algn="just">
                    <a:buFont typeface="Arial" panose="020B0604020202020204" pitchFamily="34" charset="0"/>
                    <a:buChar char="•"/>
                  </a:pPr>
                  <a:r>
                    <a:rPr lang="es-ES" dirty="0">
                      <a:latin typeface="+mj-lt"/>
                      <a:cs typeface="Times New Roman" panose="02020603050405020304" pitchFamily="18" charset="0"/>
                    </a:rPr>
                    <a:t>El objetivo no es reconstruir </a:t>
                  </a:r>
                  <a14:m>
                    <m:oMath xmlns:m="http://schemas.openxmlformats.org/officeDocument/2006/math">
                      <m:r>
                        <a:rPr lang="es-ES" i="1">
                          <a:latin typeface="Cambria Math" panose="02040503050406030204" pitchFamily="18" charset="0"/>
                          <a:ea typeface="Cambria Math" panose="02040503050406030204" pitchFamily="18" charset="0"/>
                          <a:cs typeface="Times New Roman" panose="02020603050405020304" pitchFamily="18" charset="0"/>
                        </a:rPr>
                        <m:t>𝜙</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𝑥</m:t>
                      </m:r>
                      <m:r>
                        <a:rPr lang="es-AR" i="1">
                          <a:latin typeface="Cambria Math" panose="02040503050406030204" pitchFamily="18" charset="0"/>
                          <a:ea typeface="Cambria Math" panose="02040503050406030204" pitchFamily="18" charset="0"/>
                          <a:cs typeface="Times New Roman" panose="02020603050405020304" pitchFamily="18" charset="0"/>
                        </a:rPr>
                        <m:t>)</m:t>
                      </m:r>
                    </m:oMath>
                  </a14:m>
                  <a:r>
                    <a:rPr lang="es-ES" dirty="0">
                      <a:latin typeface="+mj-lt"/>
                      <a:cs typeface="Times New Roman" panose="02020603050405020304" pitchFamily="18" charset="0"/>
                    </a:rPr>
                    <a:t> </a:t>
                  </a:r>
                  <a:r>
                    <a:rPr lang="es-ES" dirty="0" smtClean="0">
                      <a:latin typeface="+mj-lt"/>
                      <a:cs typeface="Times New Roman" panose="02020603050405020304" pitchFamily="18" charset="0"/>
                    </a:rPr>
                    <a:t>, </a:t>
                  </a:r>
                  <a:r>
                    <a:rPr lang="es-ES" dirty="0">
                      <a:latin typeface="+mj-lt"/>
                      <a:cs typeface="Times New Roman" panose="02020603050405020304" pitchFamily="18" charset="0"/>
                    </a:rPr>
                    <a:t>sino crear una relación algebraica entre valores en puntos discretos y derivadas</a:t>
                  </a:r>
                  <a:r>
                    <a:rPr lang="es-ES" dirty="0" smtClean="0">
                      <a:latin typeface="+mj-lt"/>
                      <a:cs typeface="Times New Roman" panose="02020603050405020304" pitchFamily="18" charset="0"/>
                    </a:rPr>
                    <a:t>.</a:t>
                  </a:r>
                </a:p>
                <a:p>
                  <a:pPr algn="just"/>
                  <a:endParaRPr lang="es-ES" dirty="0" smtClean="0">
                    <a:latin typeface="+mj-lt"/>
                  </a:endParaRPr>
                </a:p>
                <a:p>
                  <a:pPr algn="just"/>
                  <a:r>
                    <a:rPr lang="es-ES" i="1" dirty="0" smtClean="0">
                      <a:latin typeface="+mj-lt"/>
                      <a:cs typeface="Times New Roman" panose="02020603050405020304" pitchFamily="18" charset="0"/>
                    </a:rPr>
                    <a:t>Usamos </a:t>
                  </a:r>
                  <a:r>
                    <a:rPr lang="es-ES" i="1" dirty="0">
                      <a:latin typeface="+mj-lt"/>
                      <a:cs typeface="Times New Roman" panose="02020603050405020304" pitchFamily="18" charset="0"/>
                    </a:rPr>
                    <a:t>la serie como una “herramienta algebraica” para deducir el error de truncamiento, no como una aproximación global de la función.</a:t>
                  </a:r>
                </a:p>
              </p:txBody>
            </p:sp>
          </mc:Choice>
          <mc:Fallback xmlns="">
            <p:sp>
              <p:nvSpPr>
                <p:cNvPr id="6" name="Rectángulo 5"/>
                <p:cNvSpPr>
                  <a:spLocks noRot="1" noChangeAspect="1" noMove="1" noResize="1" noEditPoints="1" noAdjustHandles="1" noChangeArrowheads="1" noChangeShapeType="1" noTextEdit="1"/>
                </p:cNvSpPr>
                <p:nvPr/>
              </p:nvSpPr>
              <p:spPr>
                <a:xfrm>
                  <a:off x="801188" y="1843051"/>
                  <a:ext cx="10755086" cy="4247317"/>
                </a:xfrm>
                <a:prstGeom prst="rect">
                  <a:avLst/>
                </a:prstGeom>
                <a:blipFill>
                  <a:blip r:embed="rId2"/>
                  <a:stretch>
                    <a:fillRect l="-510" t="-862" r="-454" b="-1437"/>
                  </a:stretch>
                </a:blipFill>
              </p:spPr>
              <p:txBody>
                <a:bodyPr/>
                <a:lstStyle/>
                <a:p>
                  <a:r>
                    <a:rPr lang="es-AR">
                      <a:noFill/>
                    </a:rPr>
                    <a:t> </a:t>
                  </a:r>
                </a:p>
              </p:txBody>
            </p:sp>
          </mc:Fallback>
        </mc:AlternateContent>
      </p:grpSp>
      <p:sp>
        <p:nvSpPr>
          <p:cNvPr id="8" name="CuadroTexto 7"/>
          <p:cNvSpPr txBox="1"/>
          <p:nvPr/>
        </p:nvSpPr>
        <p:spPr>
          <a:xfrm>
            <a:off x="3117791" y="440137"/>
            <a:ext cx="5175199" cy="707886"/>
          </a:xfrm>
          <a:prstGeom prst="rect">
            <a:avLst/>
          </a:prstGeom>
          <a:noFill/>
        </p:spPr>
        <p:txBody>
          <a:bodyPr wrap="none" rtlCol="0">
            <a:spAutoFit/>
          </a:bodyPr>
          <a:lstStyle/>
          <a:p>
            <a:pPr algn="ctr"/>
            <a:r>
              <a:rPr lang="es-AR" sz="2000" b="1" dirty="0" smtClean="0">
                <a:latin typeface="Times New Roman" panose="02020603050405020304" pitchFamily="18" charset="0"/>
                <a:cs typeface="Times New Roman" panose="02020603050405020304" pitchFamily="18" charset="0"/>
              </a:rPr>
              <a:t>METODO: DIFERENCIAS FINITAS (FDM)</a:t>
            </a:r>
          </a:p>
          <a:p>
            <a:pPr algn="ctr"/>
            <a:r>
              <a:rPr lang="es-AR" sz="2000" b="1" dirty="0" smtClean="0">
                <a:latin typeface="Times New Roman" panose="02020603050405020304" pitchFamily="18" charset="0"/>
                <a:cs typeface="Times New Roman" panose="02020603050405020304" pitchFamily="18" charset="0"/>
              </a:rPr>
              <a:t>Series de Taylor en Diferencias Finitas</a:t>
            </a:r>
            <a:endParaRPr lang="es-A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937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6" name="Imagen 5"/>
          <p:cNvPicPr>
            <a:picLocks noChangeAspect="1"/>
          </p:cNvPicPr>
          <p:nvPr/>
        </p:nvPicPr>
        <p:blipFill>
          <a:blip r:embed="rId2"/>
          <a:stretch>
            <a:fillRect/>
          </a:stretch>
        </p:blipFill>
        <p:spPr>
          <a:xfrm>
            <a:off x="1041585" y="1590343"/>
            <a:ext cx="10307607" cy="3328498"/>
          </a:xfrm>
          <a:prstGeom prst="rect">
            <a:avLst/>
          </a:prstGeom>
        </p:spPr>
      </p:pic>
      <p:sp>
        <p:nvSpPr>
          <p:cNvPr id="7" name="CuadroTexto 6"/>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033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pic>
        <p:nvPicPr>
          <p:cNvPr id="5" name="Imagen 4"/>
          <p:cNvPicPr>
            <a:picLocks noChangeAspect="1"/>
          </p:cNvPicPr>
          <p:nvPr/>
        </p:nvPicPr>
        <p:blipFill>
          <a:blip r:embed="rId2"/>
          <a:stretch>
            <a:fillRect/>
          </a:stretch>
        </p:blipFill>
        <p:spPr>
          <a:xfrm>
            <a:off x="1679708" y="1223331"/>
            <a:ext cx="9536658" cy="5019813"/>
          </a:xfrm>
          <a:prstGeom prst="rect">
            <a:avLst/>
          </a:prstGeom>
        </p:spPr>
      </p:pic>
      <p:sp>
        <p:nvSpPr>
          <p:cNvPr id="6" name="CuadroTexto 5"/>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8073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606260" y="1064827"/>
            <a:ext cx="9088118" cy="5563376"/>
          </a:xfrm>
          <a:prstGeom prst="rect">
            <a:avLst/>
          </a:prstGeom>
        </p:spPr>
      </p:pic>
    </p:spTree>
    <p:extLst>
      <p:ext uri="{BB962C8B-B14F-4D97-AF65-F5344CB8AC3E}">
        <p14:creationId xmlns:p14="http://schemas.microsoft.com/office/powerpoint/2010/main" val="15336090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grpSp>
        <p:nvGrpSpPr>
          <p:cNvPr id="8" name="Grupo 7"/>
          <p:cNvGrpSpPr/>
          <p:nvPr/>
        </p:nvGrpSpPr>
        <p:grpSpPr>
          <a:xfrm>
            <a:off x="1029074" y="1064827"/>
            <a:ext cx="10242489" cy="5577711"/>
            <a:chOff x="1029075" y="1460743"/>
            <a:chExt cx="10242487" cy="5687423"/>
          </a:xfrm>
        </p:grpSpPr>
        <mc:AlternateContent xmlns:mc="http://schemas.openxmlformats.org/markup-compatibility/2006" xmlns:a14="http://schemas.microsoft.com/office/drawing/2010/main">
          <mc:Choice Requires="a14">
            <p:sp>
              <p:nvSpPr>
                <p:cNvPr id="3" name="Rectángulo 2"/>
                <p:cNvSpPr/>
                <p:nvPr/>
              </p:nvSpPr>
              <p:spPr>
                <a:xfrm>
                  <a:off x="1029075" y="1460743"/>
                  <a:ext cx="10242487" cy="1821140"/>
                </a:xfrm>
                <a:prstGeom prst="rect">
                  <a:avLst/>
                </a:prstGeom>
              </p:spPr>
              <p:txBody>
                <a:bodyPr wrap="square">
                  <a:spAutoFit/>
                </a:bodyPr>
                <a:lstStyle/>
                <a:p>
                  <a:r>
                    <a:rPr lang="es-ES" b="1" dirty="0" smtClean="0">
                      <a:latin typeface="+mj-lt"/>
                    </a:rPr>
                    <a:t>1. Error de truncamiento</a:t>
                  </a:r>
                </a:p>
                <a:p>
                  <a:r>
                    <a:rPr lang="es-ES" dirty="0">
                      <a:latin typeface="+mj-lt"/>
                    </a:rPr>
                    <a:t>Se arranca con la cota del error de truncamiento para la aproximación de la segunda derivada</a:t>
                  </a:r>
                  <a:r>
                    <a:rPr lang="es-ES" dirty="0" smtClean="0">
                      <a:latin typeface="+mj-lt"/>
                    </a:rPr>
                    <a:t>:</a:t>
                  </a:r>
                </a:p>
                <a:p>
                  <a:endParaRPr lang="es-ES" dirty="0">
                    <a:latin typeface="+mj-lt"/>
                  </a:endParaRPr>
                </a:p>
                <a:p>
                  <a:endParaRPr lang="es-ES" dirty="0" smtClean="0">
                    <a:latin typeface="+mj-lt"/>
                  </a:endParaRPr>
                </a:p>
                <a:p>
                  <a:r>
                    <a:rPr lang="es-ES" dirty="0" smtClean="0">
                      <a:latin typeface="+mj-lt"/>
                    </a:rPr>
                    <a:t>Esto </a:t>
                  </a:r>
                  <a:r>
                    <a:rPr lang="es-ES" dirty="0">
                      <a:latin typeface="+mj-lt"/>
                    </a:rPr>
                    <a:t>quiere decir que, en cada nodo, la aproximación discreta al operador diferencial se desvía de la exacta en un orden </a:t>
                  </a:r>
                  <a14:m>
                    <m:oMath xmlns:m="http://schemas.openxmlformats.org/officeDocument/2006/math">
                      <m:r>
                        <a:rPr lang="es-AR" b="0" i="1" smtClean="0">
                          <a:latin typeface="Cambria Math" panose="02040503050406030204" pitchFamily="18" charset="0"/>
                        </a:rPr>
                        <m:t>𝑂</m:t>
                      </m:r>
                      <m:r>
                        <a:rPr lang="es-AR" b="0" i="1" smtClean="0">
                          <a:latin typeface="Cambria Math" panose="02040503050406030204" pitchFamily="18" charset="0"/>
                        </a:rPr>
                        <m:t>(∆</m:t>
                      </m:r>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oMath>
                  </a14:m>
                  <a:r>
                    <a:rPr lang="es-ES" dirty="0" smtClean="0">
                      <a:latin typeface="+mj-lt"/>
                    </a:rPr>
                    <a:t>).</a:t>
                  </a:r>
                  <a:endParaRPr lang="es-ES" dirty="0">
                    <a:latin typeface="+mj-lt"/>
                  </a:endParaRPr>
                </a:p>
              </p:txBody>
            </p:sp>
          </mc:Choice>
          <mc:Fallback xmlns="">
            <p:sp>
              <p:nvSpPr>
                <p:cNvPr id="3" name="Rectángulo 2"/>
                <p:cNvSpPr>
                  <a:spLocks noRot="1" noChangeAspect="1" noMove="1" noResize="1" noEditPoints="1" noAdjustHandles="1" noChangeArrowheads="1" noChangeShapeType="1" noTextEdit="1"/>
                </p:cNvSpPr>
                <p:nvPr/>
              </p:nvSpPr>
              <p:spPr>
                <a:xfrm>
                  <a:off x="1029075" y="1460743"/>
                  <a:ext cx="10242487" cy="1821140"/>
                </a:xfrm>
                <a:prstGeom prst="rect">
                  <a:avLst/>
                </a:prstGeom>
                <a:blipFill>
                  <a:blip r:embed="rId2"/>
                  <a:stretch>
                    <a:fillRect l="-536" t="-2048" r="-893" b="-3072"/>
                  </a:stretch>
                </a:blipFill>
              </p:spPr>
              <p:txBody>
                <a:bodyPr/>
                <a:lstStyle/>
                <a:p>
                  <a:r>
                    <a:rPr lang="es-AR">
                      <a:noFill/>
                    </a:rPr>
                    <a:t> </a:t>
                  </a:r>
                </a:p>
              </p:txBody>
            </p:sp>
          </mc:Fallback>
        </mc:AlternateContent>
        <p:pic>
          <p:nvPicPr>
            <p:cNvPr id="5" name="Imagen 4"/>
            <p:cNvPicPr>
              <a:picLocks noChangeAspect="1"/>
            </p:cNvPicPr>
            <p:nvPr/>
          </p:nvPicPr>
          <p:blipFill>
            <a:blip r:embed="rId3"/>
            <a:stretch>
              <a:fillRect/>
            </a:stretch>
          </p:blipFill>
          <p:spPr>
            <a:xfrm>
              <a:off x="4833150" y="2125039"/>
              <a:ext cx="1819529" cy="485843"/>
            </a:xfrm>
            <a:prstGeom prst="rect">
              <a:avLst/>
            </a:prstGeom>
          </p:spPr>
        </p:pic>
        <p:sp>
          <p:nvSpPr>
            <p:cNvPr id="6" name="Rectángulo 5"/>
            <p:cNvSpPr/>
            <p:nvPr/>
          </p:nvSpPr>
          <p:spPr>
            <a:xfrm>
              <a:off x="1029075" y="3204140"/>
              <a:ext cx="10161007" cy="659044"/>
            </a:xfrm>
            <a:prstGeom prst="rect">
              <a:avLst/>
            </a:prstGeom>
          </p:spPr>
          <p:txBody>
            <a:bodyPr wrap="square">
              <a:spAutoFit/>
            </a:bodyPr>
            <a:lstStyle/>
            <a:p>
              <a:r>
                <a:rPr lang="es-ES" b="1" dirty="0">
                  <a:latin typeface="+mj-lt"/>
                </a:rPr>
                <a:t>2. Forma matricial del sistema</a:t>
              </a:r>
            </a:p>
            <a:p>
              <a:r>
                <a:rPr lang="es-ES" dirty="0">
                  <a:latin typeface="+mj-lt"/>
                </a:rPr>
                <a:t>La ecuación discreta (tipo FEM o </a:t>
              </a:r>
              <a:r>
                <a:rPr lang="es-ES" dirty="0" smtClean="0">
                  <a:latin typeface="+mj-lt"/>
                </a:rPr>
                <a:t>Diferencias Finitas</a:t>
              </a:r>
              <a:r>
                <a:rPr lang="es-ES" dirty="0">
                  <a:latin typeface="+mj-lt"/>
                </a:rPr>
                <a:t>) se puede escribir como:</a:t>
              </a:r>
            </a:p>
          </p:txBody>
        </p:sp>
        <p:pic>
          <p:nvPicPr>
            <p:cNvPr id="7" name="Imagen 6"/>
            <p:cNvPicPr>
              <a:picLocks noChangeAspect="1"/>
            </p:cNvPicPr>
            <p:nvPr/>
          </p:nvPicPr>
          <p:blipFill>
            <a:blip r:embed="rId4"/>
            <a:stretch>
              <a:fillRect/>
            </a:stretch>
          </p:blipFill>
          <p:spPr>
            <a:xfrm>
              <a:off x="3239485" y="3790522"/>
              <a:ext cx="5995793" cy="3357644"/>
            </a:xfrm>
            <a:prstGeom prst="rect">
              <a:avLst/>
            </a:prstGeom>
          </p:spPr>
        </p:pic>
      </p:grpSp>
    </p:spTree>
    <p:extLst>
      <p:ext uri="{BB962C8B-B14F-4D97-AF65-F5344CB8AC3E}">
        <p14:creationId xmlns:p14="http://schemas.microsoft.com/office/powerpoint/2010/main" val="326256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mc:AlternateContent xmlns:mc="http://schemas.openxmlformats.org/markup-compatibility/2006" xmlns:a14="http://schemas.microsoft.com/office/drawing/2010/main">
        <mc:Choice Requires="a14">
          <p:sp>
            <p:nvSpPr>
              <p:cNvPr id="2" name="Rectángulo 1"/>
              <p:cNvSpPr/>
              <p:nvPr/>
            </p:nvSpPr>
            <p:spPr>
              <a:xfrm>
                <a:off x="850962" y="1295694"/>
                <a:ext cx="10715226" cy="1779205"/>
              </a:xfrm>
              <a:prstGeom prst="rect">
                <a:avLst/>
              </a:prstGeom>
            </p:spPr>
            <p:txBody>
              <a:bodyPr wrap="square">
                <a:spAutoFit/>
              </a:bodyPr>
              <a:lstStyle/>
              <a:p>
                <a:pPr algn="just"/>
                <a:r>
                  <a:rPr lang="es-ES" dirty="0" smtClean="0">
                    <a:latin typeface="+mj-lt"/>
                  </a:rPr>
                  <a:t>Definimos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s-ES" dirty="0" smtClean="0">
                    <a:latin typeface="+mj-lt"/>
                  </a:rPr>
                  <a:t>, tal que represente el dominio de definición de nuestro problema,  en nuestro caso restringido a coordenadas cartesianas sobre dominios rectangulares y alineados con los ejes cartesianos. </a:t>
                </a:r>
              </a:p>
              <a:p>
                <a:pPr algn="just"/>
                <a:r>
                  <a:rPr lang="es-ES" dirty="0" smtClean="0">
                    <a:latin typeface="+mj-lt"/>
                  </a:rPr>
                  <a:t>Por ejemplo: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0</m:t>
                        </m:r>
                      </m:sub>
                    </m:sSub>
                  </m:oMath>
                </a14:m>
                <a:r>
                  <a:rPr lang="es-ES" dirty="0" smtClean="0">
                    <a:latin typeface="+mj-lt"/>
                  </a:rPr>
                  <a:t>,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1</m:t>
                        </m:r>
                      </m:sub>
                    </m:sSub>
                  </m:oMath>
                </a14:m>
                <a:r>
                  <a:rPr lang="es-ES" dirty="0" smtClean="0">
                    <a:latin typeface="+mj-lt"/>
                  </a:rPr>
                  <a:t>]x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𝑦</m:t>
                        </m:r>
                      </m:e>
                      <m:sub>
                        <m:r>
                          <a:rPr lang="es-AR" b="0" i="1" smtClean="0">
                            <a:latin typeface="Cambria Math" panose="02040503050406030204" pitchFamily="18" charset="0"/>
                          </a:rPr>
                          <m:t>0</m:t>
                        </m:r>
                      </m:sub>
                    </m:sSub>
                  </m:oMath>
                </a14:m>
                <a:r>
                  <a:rPr lang="es-ES" dirty="0" smtClean="0">
                    <a:latin typeface="+mj-lt"/>
                  </a:rPr>
                  <a:t>,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𝑦</m:t>
                        </m:r>
                      </m:e>
                      <m:sub>
                        <m:r>
                          <a:rPr lang="es-AR" b="0" i="1" smtClean="0">
                            <a:latin typeface="Cambria Math" panose="02040503050406030204" pitchFamily="18" charset="0"/>
                          </a:rPr>
                          <m:t>1</m:t>
                        </m:r>
                      </m:sub>
                    </m:sSub>
                  </m:oMath>
                </a14:m>
                <a:r>
                  <a:rPr lang="es-ES" dirty="0" smtClean="0">
                    <a:latin typeface="+mj-lt"/>
                  </a:rPr>
                  <a:t>], con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m:t>
                        </m:r>
                        <m:r>
                          <a:rPr lang="es-AR" b="0" i="1" smtClean="0">
                            <a:latin typeface="Cambria Math" panose="02040503050406030204" pitchFamily="18" charset="0"/>
                          </a:rPr>
                          <m:t>𝑥</m:t>
                        </m:r>
                      </m:e>
                      <m:sub>
                        <m:r>
                          <a:rPr lang="es-AR" b="0" i="1" smtClean="0">
                            <a:latin typeface="Cambria Math" panose="02040503050406030204" pitchFamily="18" charset="0"/>
                          </a:rPr>
                          <m:t>0</m:t>
                        </m:r>
                      </m:sub>
                    </m:sSub>
                  </m:oMath>
                </a14:m>
                <a:r>
                  <a:rPr lang="es-ES" dirty="0" smtClean="0">
                    <a:latin typeface="+mj-lt"/>
                  </a:rPr>
                  <a:t>,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𝑦</m:t>
                        </m:r>
                      </m:e>
                      <m:sub>
                        <m:r>
                          <a:rPr lang="es-AR" b="0" i="1" smtClean="0">
                            <a:latin typeface="Cambria Math" panose="02040503050406030204" pitchFamily="18" charset="0"/>
                          </a:rPr>
                          <m:t>0</m:t>
                        </m:r>
                      </m:sub>
                    </m:sSub>
                  </m:oMath>
                </a14:m>
                <a:r>
                  <a:rPr lang="es-ES" dirty="0" smtClean="0">
                    <a:latin typeface="+mj-lt"/>
                  </a:rPr>
                  <a:t>), el vértice inferior izquierdo del dominio rectangular </a:t>
                </a:r>
              </a:p>
              <a:p>
                <a:pPr algn="just"/>
                <a:r>
                  <a:rPr lang="es-ES" dirty="0" smtClean="0">
                    <a:latin typeface="+mj-lt"/>
                  </a:rPr>
                  <a:t>y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m:t>
                        </m:r>
                        <m:r>
                          <a:rPr lang="es-AR" b="0" i="1" smtClean="0">
                            <a:latin typeface="Cambria Math" panose="02040503050406030204" pitchFamily="18" charset="0"/>
                          </a:rPr>
                          <m:t>𝑥</m:t>
                        </m:r>
                      </m:e>
                      <m:sub>
                        <m:r>
                          <a:rPr lang="es-AR" b="0" i="1" smtClean="0">
                            <a:latin typeface="Cambria Math" panose="02040503050406030204" pitchFamily="18" charset="0"/>
                          </a:rPr>
                          <m:t>1</m:t>
                        </m:r>
                      </m:sub>
                    </m:sSub>
                  </m:oMath>
                </a14:m>
                <a:r>
                  <a:rPr lang="es-ES" dirty="0" smtClean="0">
                    <a:latin typeface="+mj-lt"/>
                  </a:rPr>
                  <a:t>,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𝑦</m:t>
                        </m:r>
                      </m:e>
                      <m:sub>
                        <m:r>
                          <a:rPr lang="es-AR" b="0" i="1" smtClean="0">
                            <a:latin typeface="Cambria Math" panose="02040503050406030204" pitchFamily="18" charset="0"/>
                          </a:rPr>
                          <m:t>1</m:t>
                        </m:r>
                      </m:sub>
                    </m:sSub>
                  </m:oMath>
                </a14:m>
                <a:r>
                  <a:rPr lang="es-ES" dirty="0" smtClean="0">
                    <a:latin typeface="+mj-lt"/>
                  </a:rPr>
                  <a:t>),  el rincón superior derecho. El contorno del dominio es representado por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s-AR" b="0" i="1" smtClean="0">
                            <a:latin typeface="Cambria Math" panose="02040503050406030204" pitchFamily="18" charset="0"/>
                            <a:ea typeface="Cambria Math" panose="02040503050406030204" pitchFamily="18" charset="0"/>
                          </a:rPr>
                          <m:t>𝜙</m:t>
                        </m:r>
                      </m:sub>
                    </m:sSub>
                    <m:r>
                      <a:rPr lang="es-AR" b="0" i="1" smtClean="0">
                        <a:latin typeface="Cambria Math" panose="02040503050406030204" pitchFamily="18" charset="0"/>
                        <a:ea typeface="Cambria Math" panose="02040503050406030204" pitchFamily="18" charset="0"/>
                      </a:rPr>
                      <m:t>∪</m:t>
                    </m:r>
                  </m:oMath>
                </a14:m>
                <a:r>
                  <a:rPr lang="es-ES" dirty="0" smtClean="0">
                    <a:latin typeface="+mj-lt"/>
                  </a:rPr>
                  <a:t> </a:t>
                </a:r>
                <a14:m>
                  <m:oMath xmlns:m="http://schemas.openxmlformats.org/officeDocument/2006/math">
                    <m:sSub>
                      <m:sSubPr>
                        <m:ctrlPr>
                          <a:rPr lang="es-AR"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s-AR" b="0" i="1" smtClean="0">
                            <a:latin typeface="Cambria Math" panose="02040503050406030204" pitchFamily="18" charset="0"/>
                            <a:ea typeface="Cambria Math" panose="02040503050406030204" pitchFamily="18" charset="0"/>
                          </a:rPr>
                          <m:t>𝑞</m:t>
                        </m:r>
                      </m:sub>
                    </m:sSub>
                    <m:r>
                      <a:rPr lang="es-AR" b="0" i="1" smtClean="0">
                        <a:latin typeface="Cambria Math" panose="02040503050406030204" pitchFamily="18" charset="0"/>
                        <a:ea typeface="Cambria Math" panose="02040503050406030204" pitchFamily="18" charset="0"/>
                      </a:rPr>
                      <m:t>∪</m:t>
                    </m:r>
                  </m:oMath>
                </a14:m>
                <a:r>
                  <a:rPr lang="es-ES" dirty="0" smtClean="0">
                    <a:latin typeface="+mj-lt"/>
                  </a:rPr>
                  <a:t> </a:t>
                </a:r>
                <a14:m>
                  <m:oMath xmlns:m="http://schemas.openxmlformats.org/officeDocument/2006/math">
                    <m:sSub>
                      <m:sSubPr>
                        <m:ctrlPr>
                          <a:rPr lang="es-AR"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s-AR" b="0" i="1" smtClean="0">
                            <a:latin typeface="Cambria Math" panose="02040503050406030204" pitchFamily="18" charset="0"/>
                            <a:ea typeface="Cambria Math" panose="02040503050406030204" pitchFamily="18" charset="0"/>
                          </a:rPr>
                          <m:t>h</m:t>
                        </m:r>
                      </m:sub>
                    </m:sSub>
                  </m:oMath>
                </a14:m>
                <a:r>
                  <a:rPr lang="es-ES" dirty="0" smtClean="0">
                    <a:latin typeface="+mj-lt"/>
                  </a:rPr>
                  <a:t>, siendo cada uno de los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a14:m>
                <a:r>
                  <a:rPr lang="es-ES" dirty="0" smtClean="0">
                    <a:latin typeface="+mj-lt"/>
                  </a:rPr>
                  <a:t> , la parte del contorno donde se aplican condiciones de tipo Dirichlet, Neumann o Mixtas (Robin).</a:t>
                </a:r>
              </a:p>
              <a:p>
                <a:pPr algn="just"/>
                <a:r>
                  <a:rPr lang="es-ES" dirty="0" smtClean="0">
                    <a:latin typeface="+mj-lt"/>
                  </a:rPr>
                  <a:t>Las condiciones de borde expresadas matemáticamente, las podemos definir como</a:t>
                </a:r>
                <a:endParaRPr lang="es-AR"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850962" y="1295694"/>
                <a:ext cx="10715226" cy="1779205"/>
              </a:xfrm>
              <a:prstGeom prst="rect">
                <a:avLst/>
              </a:prstGeom>
              <a:blipFill>
                <a:blip r:embed="rId2"/>
                <a:stretch>
                  <a:fillRect l="-512" t="-2062" r="-512" b="-4811"/>
                </a:stretch>
              </a:blipFill>
            </p:spPr>
            <p:txBody>
              <a:bodyPr/>
              <a:lstStyle/>
              <a:p>
                <a:r>
                  <a:rPr lang="es-AR">
                    <a:noFill/>
                  </a:rPr>
                  <a:t> </a:t>
                </a:r>
              </a:p>
            </p:txBody>
          </p:sp>
        </mc:Fallback>
      </mc:AlternateContent>
      <p:pic>
        <p:nvPicPr>
          <p:cNvPr id="6" name="Imagen 5"/>
          <p:cNvPicPr>
            <a:picLocks noChangeAspect="1"/>
          </p:cNvPicPr>
          <p:nvPr/>
        </p:nvPicPr>
        <p:blipFill>
          <a:blip r:embed="rId3"/>
          <a:stretch>
            <a:fillRect/>
          </a:stretch>
        </p:blipFill>
        <p:spPr>
          <a:xfrm>
            <a:off x="4182023" y="3502469"/>
            <a:ext cx="4190084" cy="1215445"/>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1157590" y="5077838"/>
                <a:ext cx="10408598" cy="646331"/>
              </a:xfrm>
              <a:prstGeom prst="rect">
                <a:avLst/>
              </a:prstGeom>
              <a:noFill/>
            </p:spPr>
            <p:txBody>
              <a:bodyPr wrap="square" rtlCol="0">
                <a:spAutoFit/>
              </a:bodyPr>
              <a:lstStyle/>
              <a:p>
                <a:r>
                  <a:rPr lang="es-AR" b="1" i="1" dirty="0" smtClean="0">
                    <a:latin typeface="+mj-lt"/>
                  </a:rPr>
                  <a:t>Nota: </a:t>
                </a:r>
                <a:r>
                  <a:rPr lang="es-AR" i="1" dirty="0" smtClean="0">
                    <a:solidFill>
                      <a:srgbClr val="FF0000"/>
                    </a:solidFill>
                    <a:latin typeface="+mj-lt"/>
                  </a:rPr>
                  <a:t>En este curso no vamos a tener en cuenta el término: </a:t>
                </a:r>
                <a14:m>
                  <m:oMath xmlns:m="http://schemas.openxmlformats.org/officeDocument/2006/math">
                    <m:r>
                      <a:rPr lang="es-AR" b="1" i="1" smtClean="0">
                        <a:solidFill>
                          <a:srgbClr val="FF0000"/>
                        </a:solidFill>
                        <a:latin typeface="Cambria Math" panose="02040503050406030204" pitchFamily="18" charset="0"/>
                      </a:rPr>
                      <m:t>𝒗</m:t>
                    </m:r>
                    <m:r>
                      <a:rPr lang="es-AR" b="0" i="1" smtClean="0">
                        <a:solidFill>
                          <a:srgbClr val="FF0000"/>
                        </a:solidFill>
                        <a:latin typeface="Cambria Math" panose="02040503050406030204" pitchFamily="18" charset="0"/>
                      </a:rPr>
                      <m:t>.</m:t>
                    </m:r>
                    <m:r>
                      <a:rPr lang="es-AR" b="0" i="1" smtClean="0">
                        <a:solidFill>
                          <a:srgbClr val="FF0000"/>
                        </a:solidFill>
                        <a:latin typeface="Cambria Math" panose="02040503050406030204" pitchFamily="18" charset="0"/>
                        <a:ea typeface="Cambria Math" panose="02040503050406030204" pitchFamily="18" charset="0"/>
                      </a:rPr>
                      <m:t>𝛻𝜙</m:t>
                    </m:r>
                  </m:oMath>
                </a14:m>
                <a:r>
                  <a:rPr lang="es-AR" i="1" dirty="0" smtClean="0">
                    <a:solidFill>
                      <a:srgbClr val="FF0000"/>
                    </a:solidFill>
                    <a:latin typeface="+mj-lt"/>
                  </a:rPr>
                  <a:t> donde el escalar es advectado por la velocidad del medio que lo transporta.  </a:t>
                </a:r>
                <a:endParaRPr lang="es-AR" i="1" dirty="0">
                  <a:solidFill>
                    <a:srgbClr val="FF0000"/>
                  </a:solidFill>
                  <a:latin typeface="+mj-lt"/>
                </a:endParaRPr>
              </a:p>
            </p:txBody>
          </p:sp>
        </mc:Choice>
        <mc:Fallback xmlns="">
          <p:sp>
            <p:nvSpPr>
              <p:cNvPr id="7" name="CuadroTexto 6"/>
              <p:cNvSpPr txBox="1">
                <a:spLocks noRot="1" noChangeAspect="1" noMove="1" noResize="1" noEditPoints="1" noAdjustHandles="1" noChangeArrowheads="1" noChangeShapeType="1" noTextEdit="1"/>
              </p:cNvSpPr>
              <p:nvPr/>
            </p:nvSpPr>
            <p:spPr>
              <a:xfrm>
                <a:off x="1157590" y="5077838"/>
                <a:ext cx="10408598" cy="646331"/>
              </a:xfrm>
              <a:prstGeom prst="rect">
                <a:avLst/>
              </a:prstGeom>
              <a:blipFill>
                <a:blip r:embed="rId4"/>
                <a:stretch>
                  <a:fillRect l="-527" t="-5660" b="-14151"/>
                </a:stretch>
              </a:blipFill>
            </p:spPr>
            <p:txBody>
              <a:bodyPr/>
              <a:lstStyle/>
              <a:p>
                <a:r>
                  <a:rPr lang="es-AR">
                    <a:noFill/>
                  </a:rPr>
                  <a:t> </a:t>
                </a:r>
              </a:p>
            </p:txBody>
          </p:sp>
        </mc:Fallback>
      </mc:AlternateContent>
    </p:spTree>
    <p:extLst>
      <p:ext uri="{BB962C8B-B14F-4D97-AF65-F5344CB8AC3E}">
        <p14:creationId xmlns:p14="http://schemas.microsoft.com/office/powerpoint/2010/main" val="3924441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mc:AlternateContent xmlns:mc="http://schemas.openxmlformats.org/markup-compatibility/2006" xmlns:a14="http://schemas.microsoft.com/office/drawing/2010/main">
        <mc:Choice Requires="a14">
          <p:sp>
            <p:nvSpPr>
              <p:cNvPr id="3" name="Rectángulo 2"/>
              <p:cNvSpPr/>
              <p:nvPr/>
            </p:nvSpPr>
            <p:spPr>
              <a:xfrm>
                <a:off x="1160160" y="1133841"/>
                <a:ext cx="6096000" cy="646331"/>
              </a:xfrm>
              <a:prstGeom prst="rect">
                <a:avLst/>
              </a:prstGeom>
            </p:spPr>
            <p:txBody>
              <a:bodyPr>
                <a:spAutoFit/>
              </a:bodyPr>
              <a:lstStyle/>
              <a:p>
                <a:r>
                  <a:rPr lang="es-ES" b="1" dirty="0" smtClean="0">
                    <a:latin typeface="+mj-lt"/>
                  </a:rPr>
                  <a:t>3. Relación entre error absoluto y error de truncamiento</a:t>
                </a:r>
              </a:p>
              <a:p>
                <a:r>
                  <a:rPr lang="es-ES" dirty="0">
                    <a:latin typeface="+mj-lt"/>
                  </a:rPr>
                  <a:t>Se multiplica por la inversa de </a:t>
                </a:r>
                <a14:m>
                  <m:oMath xmlns:m="http://schemas.openxmlformats.org/officeDocument/2006/math">
                    <m:r>
                      <a:rPr lang="es-AR" b="1" i="1" smtClean="0">
                        <a:latin typeface="Cambria Math" panose="02040503050406030204" pitchFamily="18" charset="0"/>
                      </a:rPr>
                      <m:t>𝑲</m:t>
                    </m:r>
                  </m:oMath>
                </a14:m>
                <a:r>
                  <a:rPr lang="es-ES" dirty="0" smtClean="0">
                    <a:latin typeface="+mj-lt"/>
                  </a:rPr>
                  <a:t>:</a:t>
                </a:r>
                <a:endParaRPr lang="es-ES" dirty="0">
                  <a:latin typeface="+mj-lt"/>
                </a:endParaRPr>
              </a:p>
            </p:txBody>
          </p:sp>
        </mc:Choice>
        <mc:Fallback xmlns="">
          <p:sp>
            <p:nvSpPr>
              <p:cNvPr id="3" name="Rectángulo 2"/>
              <p:cNvSpPr>
                <a:spLocks noRot="1" noChangeAspect="1" noMove="1" noResize="1" noEditPoints="1" noAdjustHandles="1" noChangeArrowheads="1" noChangeShapeType="1" noTextEdit="1"/>
              </p:cNvSpPr>
              <p:nvPr/>
            </p:nvSpPr>
            <p:spPr>
              <a:xfrm>
                <a:off x="1160160" y="1133841"/>
                <a:ext cx="6096000" cy="646331"/>
              </a:xfrm>
              <a:prstGeom prst="rect">
                <a:avLst/>
              </a:prstGeom>
              <a:blipFill>
                <a:blip r:embed="rId2"/>
                <a:stretch>
                  <a:fillRect l="-800" t="-5660" b="-14151"/>
                </a:stretch>
              </a:blipFill>
            </p:spPr>
            <p:txBody>
              <a:bodyPr/>
              <a:lstStyle/>
              <a:p>
                <a:r>
                  <a:rPr lang="es-AR">
                    <a:noFill/>
                  </a:rPr>
                  <a:t> </a:t>
                </a:r>
              </a:p>
            </p:txBody>
          </p:sp>
        </mc:Fallback>
      </mc:AlternateContent>
      <p:sp>
        <p:nvSpPr>
          <p:cNvPr id="5" name="CuadroTexto 4"/>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3"/>
          <a:stretch>
            <a:fillRect/>
          </a:stretch>
        </p:blipFill>
        <p:spPr>
          <a:xfrm>
            <a:off x="4433447" y="1633298"/>
            <a:ext cx="2122011" cy="546260"/>
          </a:xfrm>
          <a:prstGeom prst="rect">
            <a:avLst/>
          </a:prstGeom>
        </p:spPr>
      </p:pic>
      <p:sp>
        <p:nvSpPr>
          <p:cNvPr id="7" name="Rectángulo 6"/>
          <p:cNvSpPr/>
          <p:nvPr/>
        </p:nvSpPr>
        <p:spPr>
          <a:xfrm>
            <a:off x="1202779" y="2260746"/>
            <a:ext cx="2938297" cy="369332"/>
          </a:xfrm>
          <a:prstGeom prst="rect">
            <a:avLst/>
          </a:prstGeom>
        </p:spPr>
        <p:txBody>
          <a:bodyPr wrap="square">
            <a:spAutoFit/>
          </a:bodyPr>
          <a:lstStyle/>
          <a:p>
            <a:r>
              <a:rPr lang="es-AR" dirty="0" smtClean="0">
                <a:latin typeface="+mj-lt"/>
              </a:rPr>
              <a:t>Luego, en norma euclídea:</a:t>
            </a:r>
          </a:p>
        </p:txBody>
      </p:sp>
      <p:pic>
        <p:nvPicPr>
          <p:cNvPr id="8" name="Imagen 7"/>
          <p:cNvPicPr>
            <a:picLocks noChangeAspect="1"/>
          </p:cNvPicPr>
          <p:nvPr/>
        </p:nvPicPr>
        <p:blipFill>
          <a:blip r:embed="rId4"/>
          <a:stretch>
            <a:fillRect/>
          </a:stretch>
        </p:blipFill>
        <p:spPr>
          <a:xfrm>
            <a:off x="4250779" y="2500981"/>
            <a:ext cx="2487349" cy="582145"/>
          </a:xfrm>
          <a:prstGeom prst="rect">
            <a:avLst/>
          </a:prstGeom>
        </p:spPr>
      </p:pic>
      <p:sp>
        <p:nvSpPr>
          <p:cNvPr id="9" name="Rectángulo 8"/>
          <p:cNvSpPr/>
          <p:nvPr/>
        </p:nvSpPr>
        <p:spPr>
          <a:xfrm>
            <a:off x="1198862" y="2985223"/>
            <a:ext cx="10162836" cy="646331"/>
          </a:xfrm>
          <a:prstGeom prst="rect">
            <a:avLst/>
          </a:prstGeom>
        </p:spPr>
        <p:txBody>
          <a:bodyPr wrap="square">
            <a:spAutoFit/>
          </a:bodyPr>
          <a:lstStyle/>
          <a:p>
            <a:r>
              <a:rPr lang="es-ES" dirty="0" smtClean="0">
                <a:latin typeface="+mj-lt"/>
              </a:rPr>
              <a:t>Aquí aparece la observación:</a:t>
            </a:r>
          </a:p>
          <a:p>
            <a:r>
              <a:rPr lang="es-ES" dirty="0" smtClean="0">
                <a:latin typeface="+mj-lt"/>
              </a:rPr>
              <a:t>Para matrices simétricas definidas positivas (como el operador difusivo discretizado), se cumple que:</a:t>
            </a:r>
            <a:endParaRPr lang="es-ES" dirty="0">
              <a:latin typeface="+mj-lt"/>
            </a:endParaRPr>
          </a:p>
        </p:txBody>
      </p:sp>
      <p:pic>
        <p:nvPicPr>
          <p:cNvPr id="10" name="Imagen 9"/>
          <p:cNvPicPr>
            <a:picLocks noChangeAspect="1"/>
          </p:cNvPicPr>
          <p:nvPr/>
        </p:nvPicPr>
        <p:blipFill>
          <a:blip r:embed="rId5"/>
          <a:stretch>
            <a:fillRect/>
          </a:stretch>
        </p:blipFill>
        <p:spPr>
          <a:xfrm>
            <a:off x="4850063" y="3660246"/>
            <a:ext cx="1705395" cy="696716"/>
          </a:xfrm>
          <a:prstGeom prst="rect">
            <a:avLst/>
          </a:prstGeom>
        </p:spPr>
      </p:pic>
      <mc:AlternateContent xmlns:mc="http://schemas.openxmlformats.org/markup-compatibility/2006" xmlns:a14="http://schemas.microsoft.com/office/drawing/2010/main">
        <mc:Choice Requires="a14">
          <p:sp>
            <p:nvSpPr>
              <p:cNvPr id="11" name="Rectángulo 10"/>
              <p:cNvSpPr/>
              <p:nvPr/>
            </p:nvSpPr>
            <p:spPr>
              <a:xfrm>
                <a:off x="1198862" y="4236440"/>
                <a:ext cx="9530538" cy="1200329"/>
              </a:xfrm>
              <a:prstGeom prst="rect">
                <a:avLst/>
              </a:prstGeom>
            </p:spPr>
            <p:txBody>
              <a:bodyPr wrap="square">
                <a:spAutoFit/>
              </a:bodyPr>
              <a:lstStyle/>
              <a:p>
                <a:r>
                  <a:rPr lang="es-ES" dirty="0" smtClean="0">
                    <a:latin typeface="+mj-lt"/>
                  </a:rPr>
                  <a:t>donde </a:t>
                </a:r>
                <a14:m>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rPr>
                          <m:t>𝑚𝑖𝑛</m:t>
                        </m:r>
                      </m:sub>
                    </m:sSub>
                  </m:oMath>
                </a14:m>
                <a:r>
                  <a:rPr lang="es-ES" dirty="0" smtClean="0">
                    <a:latin typeface="+mj-lt"/>
                  </a:rPr>
                  <a:t> es el autovalor mínimo de </a:t>
                </a:r>
                <a14:m>
                  <m:oMath xmlns:m="http://schemas.openxmlformats.org/officeDocument/2006/math">
                    <m:r>
                      <a:rPr lang="es-AR" b="1" i="1" smtClean="0">
                        <a:latin typeface="Cambria Math" panose="02040503050406030204" pitchFamily="18" charset="0"/>
                      </a:rPr>
                      <m:t>𝑲</m:t>
                    </m:r>
                  </m:oMath>
                </a14:m>
                <a:r>
                  <a:rPr lang="es-ES" dirty="0" smtClean="0">
                    <a:latin typeface="+mj-lt"/>
                  </a:rPr>
                  <a:t>.</a:t>
                </a:r>
                <a:br>
                  <a:rPr lang="es-ES" dirty="0" smtClean="0">
                    <a:latin typeface="+mj-lt"/>
                  </a:rPr>
                </a:br>
                <a:r>
                  <a:rPr lang="es-ES" dirty="0" smtClean="0">
                    <a:latin typeface="+mj-lt"/>
                  </a:rPr>
                  <a:t>Esto viene de la teoría espectral: la norma inducida por la norma 2 es igual al mayor valor singular, y en una SPD los valores singulares coinciden con los autovalores. (</a:t>
                </a:r>
                <a:r>
                  <a:rPr lang="es-ES" b="1" dirty="0" smtClean="0">
                    <a:latin typeface="+mj-lt"/>
                  </a:rPr>
                  <a:t>Symmetric Positive Definite</a:t>
                </a:r>
                <a:r>
                  <a:rPr lang="es-ES" dirty="0" smtClean="0">
                    <a:latin typeface="+mj-lt"/>
                  </a:rPr>
                  <a:t> (en español: </a:t>
                </a:r>
                <a:r>
                  <a:rPr lang="es-ES" b="1" dirty="0" smtClean="0">
                    <a:latin typeface="+mj-lt"/>
                  </a:rPr>
                  <a:t>simétrica definida positiva</a:t>
                </a:r>
                <a:r>
                  <a:rPr lang="es-ES" dirty="0" smtClean="0">
                    <a:latin typeface="+mj-lt"/>
                  </a:rPr>
                  <a:t>).</a:t>
                </a:r>
                <a:endParaRPr lang="es-AR" dirty="0">
                  <a:latin typeface="+mj-lt"/>
                </a:endParaRPr>
              </a:p>
            </p:txBody>
          </p:sp>
        </mc:Choice>
        <mc:Fallback xmlns="">
          <p:sp>
            <p:nvSpPr>
              <p:cNvPr id="11" name="Rectángulo 10"/>
              <p:cNvSpPr>
                <a:spLocks noRot="1" noChangeAspect="1" noMove="1" noResize="1" noEditPoints="1" noAdjustHandles="1" noChangeArrowheads="1" noChangeShapeType="1" noTextEdit="1"/>
              </p:cNvSpPr>
              <p:nvPr/>
            </p:nvSpPr>
            <p:spPr>
              <a:xfrm>
                <a:off x="1198862" y="4236440"/>
                <a:ext cx="9530538" cy="1200329"/>
              </a:xfrm>
              <a:prstGeom prst="rect">
                <a:avLst/>
              </a:prstGeom>
              <a:blipFill>
                <a:blip r:embed="rId6"/>
                <a:stretch>
                  <a:fillRect l="-576" t="-3046" b="-7107"/>
                </a:stretch>
              </a:blipFill>
            </p:spPr>
            <p:txBody>
              <a:bodyPr/>
              <a:lstStyle/>
              <a:p>
                <a:r>
                  <a:rPr lang="es-AR">
                    <a:noFill/>
                  </a:rPr>
                  <a:t> </a:t>
                </a:r>
              </a:p>
            </p:txBody>
          </p:sp>
        </mc:Fallback>
      </mc:AlternateContent>
      <p:sp>
        <p:nvSpPr>
          <p:cNvPr id="12" name="Rectángulo 11"/>
          <p:cNvSpPr/>
          <p:nvPr/>
        </p:nvSpPr>
        <p:spPr>
          <a:xfrm>
            <a:off x="1119574" y="5680406"/>
            <a:ext cx="5689789" cy="369332"/>
          </a:xfrm>
          <a:prstGeom prst="rect">
            <a:avLst/>
          </a:prstGeom>
        </p:spPr>
        <p:txBody>
          <a:bodyPr wrap="square">
            <a:spAutoFit/>
          </a:bodyPr>
          <a:lstStyle/>
          <a:p>
            <a:r>
              <a:rPr lang="es-ES" dirty="0" smtClean="0">
                <a:latin typeface="+mj-lt"/>
              </a:rPr>
              <a:t>Una matriz real </a:t>
            </a:r>
            <a:r>
              <a:rPr lang="es-ES" b="1" dirty="0" smtClean="0">
                <a:latin typeface="+mj-lt"/>
              </a:rPr>
              <a:t>A </a:t>
            </a:r>
            <a:r>
              <a:rPr lang="es-ES" dirty="0" smtClean="0">
                <a:latin typeface="+mj-lt"/>
              </a:rPr>
              <a:t>es </a:t>
            </a:r>
            <a:r>
              <a:rPr lang="es-ES" b="1" dirty="0" smtClean="0">
                <a:latin typeface="+mj-lt"/>
              </a:rPr>
              <a:t>simétrica definida positiva</a:t>
            </a:r>
            <a:r>
              <a:rPr lang="es-ES" dirty="0" smtClean="0">
                <a:latin typeface="+mj-lt"/>
              </a:rPr>
              <a:t> si cumple:</a:t>
            </a:r>
            <a:endParaRPr lang="es-AR" dirty="0">
              <a:latin typeface="+mj-lt"/>
            </a:endParaRPr>
          </a:p>
        </p:txBody>
      </p:sp>
      <p:pic>
        <p:nvPicPr>
          <p:cNvPr id="13" name="Imagen 12"/>
          <p:cNvPicPr>
            <a:picLocks noChangeAspect="1"/>
          </p:cNvPicPr>
          <p:nvPr/>
        </p:nvPicPr>
        <p:blipFill>
          <a:blip r:embed="rId7"/>
          <a:stretch>
            <a:fillRect/>
          </a:stretch>
        </p:blipFill>
        <p:spPr>
          <a:xfrm>
            <a:off x="6650128" y="5245580"/>
            <a:ext cx="4477907" cy="1534766"/>
          </a:xfrm>
          <a:prstGeom prst="rect">
            <a:avLst/>
          </a:prstGeom>
        </p:spPr>
      </p:pic>
    </p:spTree>
    <p:extLst>
      <p:ext uri="{BB962C8B-B14F-4D97-AF65-F5344CB8AC3E}">
        <p14:creationId xmlns:p14="http://schemas.microsoft.com/office/powerpoint/2010/main" val="2630820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2"/>
          <a:stretch>
            <a:fillRect/>
          </a:stretch>
        </p:blipFill>
        <p:spPr>
          <a:xfrm>
            <a:off x="3045316" y="1165271"/>
            <a:ext cx="6227582" cy="2134453"/>
          </a:xfrm>
          <a:prstGeom prst="rect">
            <a:avLst/>
          </a:prstGeom>
        </p:spPr>
      </p:pic>
      <p:grpSp>
        <p:nvGrpSpPr>
          <p:cNvPr id="9" name="Grupo 8"/>
          <p:cNvGrpSpPr/>
          <p:nvPr/>
        </p:nvGrpSpPr>
        <p:grpSpPr>
          <a:xfrm>
            <a:off x="1859339" y="3636055"/>
            <a:ext cx="9344689" cy="2869847"/>
            <a:chOff x="2617188" y="3351818"/>
            <a:chExt cx="8790562" cy="2370594"/>
          </a:xfrm>
        </p:grpSpPr>
        <mc:AlternateContent xmlns:mc="http://schemas.openxmlformats.org/markup-compatibility/2006" xmlns:a14="http://schemas.microsoft.com/office/drawing/2010/main">
          <mc:Choice Requires="a14">
            <p:sp>
              <p:nvSpPr>
                <p:cNvPr id="7" name="Rectángulo 6"/>
                <p:cNvSpPr/>
                <p:nvPr/>
              </p:nvSpPr>
              <p:spPr>
                <a:xfrm>
                  <a:off x="2617188" y="3351818"/>
                  <a:ext cx="8790562" cy="2370594"/>
                </a:xfrm>
                <a:prstGeom prst="rect">
                  <a:avLst/>
                </a:prstGeom>
              </p:spPr>
              <p:txBody>
                <a:bodyPr wrap="square">
                  <a:spAutoFit/>
                </a:bodyPr>
                <a:lstStyle/>
                <a:p>
                  <a:r>
                    <a:rPr lang="es-AR" b="1" dirty="0" smtClean="0">
                      <a:latin typeface="+mj-lt"/>
                    </a:rPr>
                    <a:t>¿Por qué nos importa?</a:t>
                  </a:r>
                </a:p>
                <a:p>
                  <a:endParaRPr lang="es-AR" b="1" dirty="0" smtClean="0">
                    <a:latin typeface="+mj-lt"/>
                  </a:endParaRPr>
                </a:p>
                <a:p>
                  <a:r>
                    <a:rPr lang="es-AR" dirty="0" smtClean="0">
                      <a:latin typeface="+mj-lt"/>
                    </a:rPr>
                    <a:t>En problemas de </a:t>
                  </a:r>
                  <a:r>
                    <a:rPr lang="es-AR" b="1" dirty="0" smtClean="0">
                      <a:latin typeface="+mj-lt"/>
                    </a:rPr>
                    <a:t>difusión</a:t>
                  </a:r>
                  <a:r>
                    <a:rPr lang="es-AR" dirty="0" smtClean="0">
                      <a:latin typeface="+mj-lt"/>
                    </a:rPr>
                    <a:t> (ej. calor, Poisson, elasticidad lineal), las matrices de rigidez </a:t>
                  </a:r>
                  <a14:m>
                    <m:oMath xmlns:m="http://schemas.openxmlformats.org/officeDocument/2006/math">
                      <m:r>
                        <a:rPr lang="es-AR" b="1" i="1" smtClean="0">
                          <a:latin typeface="Cambria Math" panose="02040503050406030204" pitchFamily="18" charset="0"/>
                        </a:rPr>
                        <m:t>𝑲</m:t>
                      </m:r>
                      <m:r>
                        <a:rPr lang="es-AR" b="1" i="1" smtClean="0">
                          <a:latin typeface="Cambria Math" panose="02040503050406030204" pitchFamily="18" charset="0"/>
                        </a:rPr>
                        <m:t> </m:t>
                      </m:r>
                    </m:oMath>
                  </a14:m>
                  <a:r>
                    <a:rPr lang="es-AR" dirty="0" smtClean="0">
                      <a:latin typeface="+mj-lt"/>
                    </a:rPr>
                    <a:t>que aparecen en </a:t>
                  </a:r>
                  <a:r>
                    <a:rPr lang="es-AR" b="1" dirty="0" smtClean="0">
                      <a:latin typeface="+mj-lt"/>
                    </a:rPr>
                    <a:t>FEM</a:t>
                  </a:r>
                  <a:r>
                    <a:rPr lang="es-AR" dirty="0" smtClean="0">
                      <a:latin typeface="+mj-lt"/>
                    </a:rPr>
                    <a:t> o en </a:t>
                  </a:r>
                  <a:r>
                    <a:rPr lang="es-AR" b="1" dirty="0" smtClean="0">
                      <a:latin typeface="+mj-lt"/>
                    </a:rPr>
                    <a:t>Diferencias </a:t>
                  </a:r>
                  <a:r>
                    <a:rPr lang="es-AR" b="1" dirty="0">
                      <a:latin typeface="+mj-lt"/>
                    </a:rPr>
                    <a:t>F</a:t>
                  </a:r>
                  <a:r>
                    <a:rPr lang="es-AR" b="1" dirty="0" smtClean="0">
                      <a:latin typeface="+mj-lt"/>
                    </a:rPr>
                    <a:t>initas</a:t>
                  </a:r>
                  <a:r>
                    <a:rPr lang="es-AR" dirty="0" smtClean="0">
                      <a:latin typeface="+mj-lt"/>
                    </a:rPr>
                    <a:t> son típicamente </a:t>
                  </a:r>
                  <a:r>
                    <a:rPr lang="es-AR" b="1" dirty="0" smtClean="0">
                      <a:latin typeface="+mj-lt"/>
                    </a:rPr>
                    <a:t>SPD</a:t>
                  </a:r>
                  <a:r>
                    <a:rPr lang="es-AR" dirty="0" smtClean="0">
                      <a:latin typeface="+mj-lt"/>
                    </a:rPr>
                    <a:t>.</a:t>
                  </a:r>
                </a:p>
                <a:p>
                  <a:r>
                    <a:rPr lang="es-AR" dirty="0" smtClean="0">
                      <a:latin typeface="+mj-lt"/>
                    </a:rPr>
                    <a:t>Esto garantiza:</a:t>
                  </a:r>
                </a:p>
                <a:p>
                  <a:pPr marL="742950" lvl="1" indent="-285750">
                    <a:buFont typeface="Arial" panose="020B0604020202020204" pitchFamily="34" charset="0"/>
                    <a:buChar char="•"/>
                  </a:pPr>
                  <a:r>
                    <a:rPr lang="es-AR" b="1" dirty="0" smtClean="0">
                      <a:latin typeface="+mj-lt"/>
                    </a:rPr>
                    <a:t>Autovalores reales y positivos</a:t>
                  </a:r>
                  <a:r>
                    <a:rPr lang="es-AR" dirty="0" smtClean="0">
                      <a:latin typeface="+mj-lt"/>
                    </a:rPr>
                    <a:t> </a:t>
                  </a:r>
                  <a14:m>
                    <m:oMath xmlns:m="http://schemas.openxmlformats.org/officeDocument/2006/math">
                      <m:d>
                        <m:dPr>
                          <m:ctrlPr>
                            <a:rPr lang="es-AR" b="0" i="1" smtClean="0">
                              <a:latin typeface="Cambria Math" panose="02040503050406030204" pitchFamily="18" charset="0"/>
                            </a:rPr>
                          </m:ctrlPr>
                        </m:dPr>
                        <m:e>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rPr>
                                <m:t>𝑖</m:t>
                              </m:r>
                            </m:sub>
                          </m:sSub>
                          <m:r>
                            <a:rPr lang="es-AR" b="0" i="1" smtClean="0">
                              <a:latin typeface="Cambria Math" panose="02040503050406030204" pitchFamily="18" charset="0"/>
                              <a:ea typeface="Cambria Math" panose="02040503050406030204" pitchFamily="18" charset="0"/>
                            </a:rPr>
                            <m:t>&gt;0</m:t>
                          </m:r>
                        </m:e>
                      </m:d>
                      <m:r>
                        <a:rPr lang="es-AR" b="0" i="0" smtClean="0">
                          <a:latin typeface="Cambria Math" panose="02040503050406030204" pitchFamily="18" charset="0"/>
                          <a:ea typeface="Cambria Math" panose="02040503050406030204" pitchFamily="18" charset="0"/>
                        </a:rPr>
                        <m:t>.</m:t>
                      </m:r>
                    </m:oMath>
                  </a14:m>
                  <a:endParaRPr lang="es-AR" dirty="0" smtClean="0">
                    <a:latin typeface="+mj-lt"/>
                  </a:endParaRPr>
                </a:p>
                <a:p>
                  <a:pPr marL="742950" lvl="1" indent="-285750">
                    <a:buFont typeface="Arial" panose="020B0604020202020204" pitchFamily="34" charset="0"/>
                    <a:buChar char="•"/>
                  </a:pPr>
                  <a:r>
                    <a:rPr lang="es-AR" b="1" dirty="0" smtClean="0">
                      <a:latin typeface="+mj-lt"/>
                    </a:rPr>
                    <a:t>Inversa bien definida y estable</a:t>
                  </a:r>
                  <a:r>
                    <a:rPr lang="es-AR" dirty="0" smtClean="0">
                      <a:latin typeface="+mj-lt"/>
                    </a:rPr>
                    <a:t>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panose="02040503050406030204" pitchFamily="18" charset="0"/>
                            </a:rPr>
                            <m:t>𝐾</m:t>
                          </m:r>
                        </m:e>
                        <m:sup>
                          <m:r>
                            <a:rPr lang="es-AR" b="0" i="1" smtClean="0">
                              <a:latin typeface="Cambria Math" panose="02040503050406030204" pitchFamily="18" charset="0"/>
                            </a:rPr>
                            <m:t>−1</m:t>
                          </m:r>
                        </m:sup>
                      </m:sSup>
                    </m:oMath>
                  </a14:m>
                  <a:r>
                    <a:rPr lang="es-AR" dirty="0" smtClean="0">
                      <a:latin typeface="+mj-lt"/>
                    </a:rPr>
                    <a:t> existe).</a:t>
                  </a:r>
                </a:p>
                <a:p>
                  <a:pPr marL="742950" lvl="1" indent="-285750">
                    <a:buFont typeface="Arial" panose="020B0604020202020204" pitchFamily="34" charset="0"/>
                    <a:buChar char="•"/>
                  </a:pPr>
                  <a:r>
                    <a:rPr lang="es-AR" dirty="0" smtClean="0">
                      <a:latin typeface="+mj-lt"/>
                    </a:rPr>
                    <a:t>La matriz induce una </a:t>
                  </a:r>
                  <a:r>
                    <a:rPr lang="es-AR" b="1" dirty="0" smtClean="0">
                      <a:latin typeface="+mj-lt"/>
                    </a:rPr>
                    <a:t>norma de energía</a:t>
                  </a:r>
                  <a:r>
                    <a:rPr lang="es-AR" dirty="0" smtClean="0">
                      <a:latin typeface="+mj-lt"/>
                    </a:rPr>
                    <a:t>: </a:t>
                  </a:r>
                </a:p>
                <a:p>
                  <a:pPr marL="742950" lvl="1" indent="-285750">
                    <a:buFont typeface="Arial" panose="020B0604020202020204" pitchFamily="34" charset="0"/>
                    <a:buChar char="•"/>
                  </a:pPr>
                  <a:r>
                    <a:rPr lang="es-AR" dirty="0" smtClean="0">
                      <a:latin typeface="+mj-lt"/>
                    </a:rPr>
                    <a:t>El problema discreto es </a:t>
                  </a:r>
                  <a:r>
                    <a:rPr lang="es-AR" b="1" dirty="0" smtClean="0">
                      <a:latin typeface="+mj-lt"/>
                    </a:rPr>
                    <a:t>estable</a:t>
                  </a:r>
                  <a:r>
                    <a:rPr lang="es-AR" dirty="0" smtClean="0">
                      <a:latin typeface="+mj-lt"/>
                    </a:rPr>
                    <a:t> (no amplifica errores arbitrariamente).</a:t>
                  </a:r>
                  <a:endParaRPr lang="es-AR" dirty="0">
                    <a:latin typeface="+mj-lt"/>
                  </a:endParaRPr>
                </a:p>
              </p:txBody>
            </p:sp>
          </mc:Choice>
          <mc:Fallback xmlns="">
            <p:sp>
              <p:nvSpPr>
                <p:cNvPr id="7" name="Rectángulo 6"/>
                <p:cNvSpPr>
                  <a:spLocks noRot="1" noChangeAspect="1" noMove="1" noResize="1" noEditPoints="1" noAdjustHandles="1" noChangeArrowheads="1" noChangeShapeType="1" noTextEdit="1"/>
                </p:cNvSpPr>
                <p:nvPr/>
              </p:nvSpPr>
              <p:spPr>
                <a:xfrm>
                  <a:off x="2617188" y="3351818"/>
                  <a:ext cx="8790562" cy="2370594"/>
                </a:xfrm>
                <a:prstGeom prst="rect">
                  <a:avLst/>
                </a:prstGeom>
                <a:blipFill>
                  <a:blip r:embed="rId3"/>
                  <a:stretch>
                    <a:fillRect l="-522" t="-1062"/>
                  </a:stretch>
                </a:blipFill>
              </p:spPr>
              <p:txBody>
                <a:bodyPr/>
                <a:lstStyle/>
                <a:p>
                  <a:r>
                    <a:rPr lang="es-AR">
                      <a:noFill/>
                    </a:rPr>
                    <a:t> </a:t>
                  </a:r>
                </a:p>
              </p:txBody>
            </p:sp>
          </mc:Fallback>
        </mc:AlternateContent>
        <p:pic>
          <p:nvPicPr>
            <p:cNvPr id="8" name="Imagen 7"/>
            <p:cNvPicPr>
              <a:picLocks noChangeAspect="1"/>
            </p:cNvPicPr>
            <p:nvPr/>
          </p:nvPicPr>
          <p:blipFill>
            <a:blip r:embed="rId4"/>
            <a:stretch>
              <a:fillRect/>
            </a:stretch>
          </p:blipFill>
          <p:spPr>
            <a:xfrm>
              <a:off x="8217658" y="4696350"/>
              <a:ext cx="1581371" cy="323895"/>
            </a:xfrm>
            <a:prstGeom prst="rect">
              <a:avLst/>
            </a:prstGeom>
          </p:spPr>
        </p:pic>
      </p:grpSp>
    </p:spTree>
    <p:extLst>
      <p:ext uri="{BB962C8B-B14F-4D97-AF65-F5344CB8AC3E}">
        <p14:creationId xmlns:p14="http://schemas.microsoft.com/office/powerpoint/2010/main" val="3293460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sp>
        <p:nvSpPr>
          <p:cNvPr id="10" name="Rectángulo 9"/>
          <p:cNvSpPr/>
          <p:nvPr/>
        </p:nvSpPr>
        <p:spPr>
          <a:xfrm>
            <a:off x="1805751" y="1064827"/>
            <a:ext cx="4778616" cy="369332"/>
          </a:xfrm>
          <a:prstGeom prst="rect">
            <a:avLst/>
          </a:prstGeom>
        </p:spPr>
        <p:txBody>
          <a:bodyPr wrap="none">
            <a:spAutoFit/>
          </a:bodyPr>
          <a:lstStyle/>
          <a:p>
            <a:r>
              <a:rPr lang="es-ES" dirty="0" smtClean="0">
                <a:latin typeface="+mj-lt"/>
              </a:rPr>
              <a:t>Ejemplo: Laplaciano 1D con condiciones Dirichlet</a:t>
            </a:r>
            <a:endParaRPr lang="es-AR" dirty="0">
              <a:latin typeface="+mj-lt"/>
            </a:endParaRPr>
          </a:p>
        </p:txBody>
      </p:sp>
      <p:pic>
        <p:nvPicPr>
          <p:cNvPr id="3" name="Imagen 2"/>
          <p:cNvPicPr>
            <a:picLocks noChangeAspect="1"/>
          </p:cNvPicPr>
          <p:nvPr/>
        </p:nvPicPr>
        <p:blipFill>
          <a:blip r:embed="rId2"/>
          <a:stretch>
            <a:fillRect/>
          </a:stretch>
        </p:blipFill>
        <p:spPr>
          <a:xfrm>
            <a:off x="3372822" y="1460989"/>
            <a:ext cx="6782109" cy="2848252"/>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1578126" y="4705402"/>
                <a:ext cx="9520798" cy="923330"/>
              </a:xfrm>
              <a:prstGeom prst="rect">
                <a:avLst/>
              </a:prstGeom>
            </p:spPr>
            <p:txBody>
              <a:bodyPr wrap="square">
                <a:spAutoFit/>
              </a:bodyPr>
              <a:lstStyle/>
              <a:p>
                <a:pPr algn="just"/>
                <a:r>
                  <a:rPr lang="es-ES" dirty="0" smtClean="0">
                    <a:latin typeface="+mj-lt"/>
                  </a:rPr>
                  <a:t>Cuando decimos que la matriz </a:t>
                </a:r>
                <a14:m>
                  <m:oMath xmlns:m="http://schemas.openxmlformats.org/officeDocument/2006/math">
                    <m:r>
                      <a:rPr lang="es-AR" b="1" i="1" smtClean="0">
                        <a:latin typeface="Cambria Math" panose="02040503050406030204" pitchFamily="18" charset="0"/>
                      </a:rPr>
                      <m:t>𝑲</m:t>
                    </m:r>
                  </m:oMath>
                </a14:m>
                <a:r>
                  <a:rPr lang="es-ES" dirty="0" smtClean="0">
                    <a:latin typeface="+mj-lt"/>
                  </a:rPr>
                  <a:t> de la difusión es </a:t>
                </a:r>
                <a:r>
                  <a:rPr lang="es-ES" b="1" dirty="0" smtClean="0">
                    <a:latin typeface="+mj-lt"/>
                  </a:rPr>
                  <a:t>SPD</a:t>
                </a:r>
                <a:r>
                  <a:rPr lang="es-ES" dirty="0" smtClean="0">
                    <a:latin typeface="+mj-lt"/>
                  </a:rPr>
                  <a:t>, estamos diciendo que tiene </a:t>
                </a:r>
                <a:r>
                  <a:rPr lang="es-ES" b="1" dirty="0" smtClean="0">
                    <a:latin typeface="+mj-lt"/>
                  </a:rPr>
                  <a:t>todas las propiedades necesarias para asegurar estabilidad</a:t>
                </a:r>
                <a:r>
                  <a:rPr lang="es-ES" dirty="0" smtClean="0">
                    <a:latin typeface="+mj-lt"/>
                  </a:rPr>
                  <a:t>, lo cual es justo lo que usamos en la demostración del Teorema de Lax.</a:t>
                </a:r>
                <a:endParaRPr lang="es-AR" dirty="0">
                  <a:latin typeface="+mj-lt"/>
                </a:endParaRPr>
              </a:p>
            </p:txBody>
          </p:sp>
        </mc:Choice>
        <mc:Fallback xmlns="">
          <p:sp>
            <p:nvSpPr>
              <p:cNvPr id="4" name="Rectángulo 3"/>
              <p:cNvSpPr>
                <a:spLocks noRot="1" noChangeAspect="1" noMove="1" noResize="1" noEditPoints="1" noAdjustHandles="1" noChangeArrowheads="1" noChangeShapeType="1" noTextEdit="1"/>
              </p:cNvSpPr>
              <p:nvPr/>
            </p:nvSpPr>
            <p:spPr>
              <a:xfrm>
                <a:off x="1578126" y="4705402"/>
                <a:ext cx="9520798" cy="923330"/>
              </a:xfrm>
              <a:prstGeom prst="rect">
                <a:avLst/>
              </a:prstGeom>
              <a:blipFill>
                <a:blip r:embed="rId3"/>
                <a:stretch>
                  <a:fillRect l="-576" t="-3974" r="-512" b="-9934"/>
                </a:stretch>
              </a:blipFill>
            </p:spPr>
            <p:txBody>
              <a:bodyPr/>
              <a:lstStyle/>
              <a:p>
                <a:r>
                  <a:rPr lang="es-AR">
                    <a:noFill/>
                  </a:rPr>
                  <a:t> </a:t>
                </a:r>
              </a:p>
            </p:txBody>
          </p:sp>
        </mc:Fallback>
      </mc:AlternateContent>
    </p:spTree>
    <p:extLst>
      <p:ext uri="{BB962C8B-B14F-4D97-AF65-F5344CB8AC3E}">
        <p14:creationId xmlns:p14="http://schemas.microsoft.com/office/powerpoint/2010/main" val="58270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p:sp>
        <p:nvSpPr>
          <p:cNvPr id="6" name="Rectángulo 5"/>
          <p:cNvSpPr/>
          <p:nvPr/>
        </p:nvSpPr>
        <p:spPr>
          <a:xfrm>
            <a:off x="1180289" y="1064827"/>
            <a:ext cx="6096000" cy="646331"/>
          </a:xfrm>
          <a:prstGeom prst="rect">
            <a:avLst/>
          </a:prstGeom>
        </p:spPr>
        <p:txBody>
          <a:bodyPr>
            <a:spAutoFit/>
          </a:bodyPr>
          <a:lstStyle/>
          <a:p>
            <a:r>
              <a:rPr lang="es-AR" b="1" dirty="0" smtClean="0">
                <a:latin typeface="+mj-lt"/>
              </a:rPr>
              <a:t>4. Cota explícita del error</a:t>
            </a:r>
          </a:p>
          <a:p>
            <a:r>
              <a:rPr lang="es-AR" dirty="0" smtClean="0">
                <a:latin typeface="+mj-lt"/>
              </a:rPr>
              <a:t>Entonces:</a:t>
            </a:r>
          </a:p>
        </p:txBody>
      </p:sp>
      <p:pic>
        <p:nvPicPr>
          <p:cNvPr id="7" name="Imagen 6"/>
          <p:cNvPicPr>
            <a:picLocks noChangeAspect="1"/>
          </p:cNvPicPr>
          <p:nvPr/>
        </p:nvPicPr>
        <p:blipFill>
          <a:blip r:embed="rId2"/>
          <a:stretch>
            <a:fillRect/>
          </a:stretch>
        </p:blipFill>
        <p:spPr>
          <a:xfrm>
            <a:off x="3682116" y="1135253"/>
            <a:ext cx="5960726" cy="1990515"/>
          </a:xfrm>
          <a:prstGeom prst="rect">
            <a:avLst/>
          </a:prstGeom>
        </p:spPr>
      </p:pic>
      <mc:AlternateContent xmlns:mc="http://schemas.openxmlformats.org/markup-compatibility/2006" xmlns:a14="http://schemas.microsoft.com/office/drawing/2010/main">
        <mc:Choice Requires="a14">
          <p:sp>
            <p:nvSpPr>
              <p:cNvPr id="8" name="Rectángulo 7"/>
              <p:cNvSpPr/>
              <p:nvPr/>
            </p:nvSpPr>
            <p:spPr>
              <a:xfrm>
                <a:off x="1180289" y="3125769"/>
                <a:ext cx="10045430" cy="1521827"/>
              </a:xfrm>
              <a:prstGeom prst="rect">
                <a:avLst/>
              </a:prstGeom>
            </p:spPr>
            <p:txBody>
              <a:bodyPr wrap="square">
                <a:spAutoFit/>
              </a:bodyPr>
              <a:lstStyle/>
              <a:p>
                <a:r>
                  <a:rPr lang="es-ES" b="1" dirty="0" smtClean="0">
                    <a:latin typeface="+mj-lt"/>
                  </a:rPr>
                  <a:t>5. Interpretación</a:t>
                </a:r>
              </a:p>
              <a:p>
                <a:pPr marL="285750" indent="-285750">
                  <a:buFont typeface="Arial" panose="020B0604020202020204" pitchFamily="34" charset="0"/>
                  <a:buChar char="•"/>
                </a:pPr>
                <a:r>
                  <a:rPr lang="es-ES" dirty="0" smtClean="0">
                    <a:latin typeface="+mj-lt"/>
                  </a:rPr>
                  <a:t>El miembro izquierdo </a:t>
                </a:r>
                <a14:m>
                  <m:oMath xmlns:m="http://schemas.openxmlformats.org/officeDocument/2006/math">
                    <m:d>
                      <m:dPr>
                        <m:begChr m:val="‖"/>
                        <m:endChr m:val="‖"/>
                        <m:ctrlPr>
                          <a:rPr lang="es-ES" i="1" smtClean="0">
                            <a:latin typeface="Cambria Math" panose="02040503050406030204" pitchFamily="18" charset="0"/>
                          </a:rPr>
                        </m:ctrlPr>
                      </m:dPr>
                      <m:e>
                        <m:sSub>
                          <m:sSubPr>
                            <m:ctrlPr>
                              <a:rPr lang="es-ES" i="1" smtClean="0">
                                <a:latin typeface="Cambria Math" panose="02040503050406030204" pitchFamily="18" charset="0"/>
                              </a:rPr>
                            </m:ctrlPr>
                          </m:sSubPr>
                          <m:e>
                            <m:r>
                              <a:rPr lang="es-AR" b="0" i="1" smtClean="0">
                                <a:latin typeface="Cambria Math" panose="02040503050406030204" pitchFamily="18" charset="0"/>
                              </a:rPr>
                              <m:t>𝐸</m:t>
                            </m:r>
                          </m:e>
                          <m:sub>
                            <m:r>
                              <a:rPr lang="es-ES" i="1">
                                <a:latin typeface="Cambria Math" panose="02040503050406030204" pitchFamily="18" charset="0"/>
                                <a:ea typeface="Cambria Math" panose="02040503050406030204" pitchFamily="18" charset="0"/>
                              </a:rPr>
                              <m:t>𝜙</m:t>
                            </m:r>
                          </m:sub>
                        </m:sSub>
                      </m:e>
                    </m:d>
                    <m:r>
                      <a:rPr lang="es-AR" b="0" i="0" smtClean="0">
                        <a:latin typeface="Cambria Math" panose="02040503050406030204" pitchFamily="18" charset="0"/>
                      </a:rPr>
                      <m:t> </m:t>
                    </m:r>
                  </m:oMath>
                </a14:m>
                <a:r>
                  <a:rPr lang="es-ES" dirty="0" smtClean="0">
                    <a:latin typeface="+mj-lt"/>
                  </a:rPr>
                  <a:t>es el </a:t>
                </a:r>
                <a:r>
                  <a:rPr lang="es-ES" b="1" dirty="0" smtClean="0">
                    <a:latin typeface="+mj-lt"/>
                  </a:rPr>
                  <a:t>error absoluto global</a:t>
                </a:r>
                <a:r>
                  <a:rPr lang="es-ES" dirty="0" smtClean="0">
                    <a:latin typeface="+mj-lt"/>
                  </a:rPr>
                  <a:t> de la solución numérica (medido en norma 2, equivalente al RMS que aparece en tu apunte).</a:t>
                </a:r>
              </a:p>
              <a:p>
                <a:pPr marL="285750" indent="-285750">
                  <a:buFont typeface="Arial" panose="020B0604020202020204" pitchFamily="34" charset="0"/>
                  <a:buChar char="•"/>
                </a:pPr>
                <a:r>
                  <a:rPr lang="es-ES" dirty="0" smtClean="0">
                    <a:latin typeface="+mj-lt"/>
                  </a:rPr>
                  <a:t>El miembro derecho depende del </a:t>
                </a:r>
                <a:r>
                  <a:rPr lang="es-ES" b="1" dirty="0" smtClean="0">
                    <a:latin typeface="+mj-lt"/>
                  </a:rPr>
                  <a:t>error de truncamiento</a:t>
                </a:r>
                <a:r>
                  <a:rPr lang="es-ES" dirty="0" smtClean="0">
                    <a:latin typeface="+mj-lt"/>
                  </a:rPr>
                  <a:t> y del inverso del autovalor mínimo de la matriz discreta.</a:t>
                </a:r>
                <a:endParaRPr lang="es-ES" dirty="0">
                  <a:latin typeface="+mj-lt"/>
                </a:endParaRPr>
              </a:p>
            </p:txBody>
          </p:sp>
        </mc:Choice>
        <mc:Fallback xmlns="">
          <p:sp>
            <p:nvSpPr>
              <p:cNvPr id="8" name="Rectángulo 7"/>
              <p:cNvSpPr>
                <a:spLocks noRot="1" noChangeAspect="1" noMove="1" noResize="1" noEditPoints="1" noAdjustHandles="1" noChangeArrowheads="1" noChangeShapeType="1" noTextEdit="1"/>
              </p:cNvSpPr>
              <p:nvPr/>
            </p:nvSpPr>
            <p:spPr>
              <a:xfrm>
                <a:off x="1180289" y="3125769"/>
                <a:ext cx="10045430" cy="1521827"/>
              </a:xfrm>
              <a:prstGeom prst="rect">
                <a:avLst/>
              </a:prstGeom>
              <a:blipFill>
                <a:blip r:embed="rId3"/>
                <a:stretch>
                  <a:fillRect l="-546" t="-2410" b="-562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1180290" y="4627080"/>
                <a:ext cx="9929144" cy="2031325"/>
              </a:xfrm>
              <a:prstGeom prst="rect">
                <a:avLst/>
              </a:prstGeom>
            </p:spPr>
            <p:txBody>
              <a:bodyPr wrap="square">
                <a:spAutoFit/>
              </a:bodyPr>
              <a:lstStyle/>
              <a:p>
                <a:r>
                  <a:rPr lang="es-ES" b="1" dirty="0" smtClean="0">
                    <a:latin typeface="+mj-lt"/>
                  </a:rPr>
                  <a:t>6. Condición de estabilidad</a:t>
                </a:r>
              </a:p>
              <a:p>
                <a:r>
                  <a:rPr lang="es-ES" dirty="0" smtClean="0">
                    <a:latin typeface="+mj-lt"/>
                  </a:rPr>
                  <a:t>Aquí entra el punto clave del Teorema de Lax:</a:t>
                </a:r>
              </a:p>
              <a:p>
                <a:r>
                  <a:rPr lang="es-ES" dirty="0" smtClean="0">
                    <a:latin typeface="+mj-lt"/>
                  </a:rPr>
                  <a:t>Si </a:t>
                </a:r>
                <a14:m>
                  <m:oMath xmlns:m="http://schemas.openxmlformats.org/officeDocument/2006/math">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ea typeface="Cambria Math" panose="02040503050406030204" pitchFamily="18" charset="0"/>
                          </a:rPr>
                          <m:t>𝑚𝑖𝑛</m:t>
                        </m:r>
                      </m:sub>
                    </m:sSub>
                  </m:oMath>
                </a14:m>
                <a:r>
                  <a:rPr lang="es-ES" dirty="0" smtClean="0">
                    <a:latin typeface="+mj-lt"/>
                  </a:rPr>
                  <a:t>​ </a:t>
                </a:r>
                <a:r>
                  <a:rPr lang="es-ES" b="1" dirty="0" smtClean="0">
                    <a:latin typeface="+mj-lt"/>
                  </a:rPr>
                  <a:t>se mantiene acotado</a:t>
                </a:r>
                <a:r>
                  <a:rPr lang="es-ES" dirty="0" smtClean="0">
                    <a:latin typeface="+mj-lt"/>
                  </a:rPr>
                  <a:t> cuando Δx→0 (es decir, no tiende a cero), entonces la desigualdad asegura que el error absoluto es del </a:t>
                </a:r>
                <a:r>
                  <a:rPr lang="es-ES" b="1" dirty="0" smtClean="0">
                    <a:latin typeface="+mj-lt"/>
                  </a:rPr>
                  <a:t>mismo orden</a:t>
                </a:r>
                <a:r>
                  <a:rPr lang="es-ES" dirty="0" smtClean="0">
                    <a:latin typeface="+mj-lt"/>
                  </a:rPr>
                  <a:t> que el truncamiento:</a:t>
                </a:r>
              </a:p>
              <a:p>
                <a:endParaRPr lang="es-ES" dirty="0">
                  <a:latin typeface="+mj-lt"/>
                </a:endParaRPr>
              </a:p>
              <a:p>
                <a:endParaRPr lang="es-ES" dirty="0" smtClean="0">
                  <a:latin typeface="+mj-lt"/>
                </a:endParaRPr>
              </a:p>
              <a:p>
                <a:r>
                  <a:rPr lang="es-ES" dirty="0" smtClean="0">
                    <a:latin typeface="+mj-lt"/>
                  </a:rPr>
                  <a:t>Esto implica que la discretización es </a:t>
                </a:r>
                <a:r>
                  <a:rPr lang="es-ES" b="1" dirty="0" smtClean="0">
                    <a:latin typeface="+mj-lt"/>
                  </a:rPr>
                  <a:t>estable</a:t>
                </a:r>
                <a:r>
                  <a:rPr lang="es-ES" dirty="0" smtClean="0">
                    <a:latin typeface="+mj-lt"/>
                  </a:rPr>
                  <a:t>.</a:t>
                </a:r>
              </a:p>
            </p:txBody>
          </p:sp>
        </mc:Choice>
        <mc:Fallback xmlns="">
          <p:sp>
            <p:nvSpPr>
              <p:cNvPr id="9" name="Rectángulo 8"/>
              <p:cNvSpPr>
                <a:spLocks noRot="1" noChangeAspect="1" noMove="1" noResize="1" noEditPoints="1" noAdjustHandles="1" noChangeArrowheads="1" noChangeShapeType="1" noTextEdit="1"/>
              </p:cNvSpPr>
              <p:nvPr/>
            </p:nvSpPr>
            <p:spPr>
              <a:xfrm>
                <a:off x="1180290" y="4627080"/>
                <a:ext cx="9929144" cy="2031325"/>
              </a:xfrm>
              <a:prstGeom prst="rect">
                <a:avLst/>
              </a:prstGeom>
              <a:blipFill>
                <a:blip r:embed="rId4"/>
                <a:stretch>
                  <a:fillRect l="-553" t="-1502" b="-3904"/>
                </a:stretch>
              </a:blipFill>
            </p:spPr>
            <p:txBody>
              <a:bodyPr/>
              <a:lstStyle/>
              <a:p>
                <a:r>
                  <a:rPr lang="es-AR">
                    <a:noFill/>
                  </a:rPr>
                  <a:t> </a:t>
                </a:r>
              </a:p>
            </p:txBody>
          </p:sp>
        </mc:Fallback>
      </mc:AlternateContent>
      <p:pic>
        <p:nvPicPr>
          <p:cNvPr id="10" name="Imagen 9"/>
          <p:cNvPicPr>
            <a:picLocks noChangeAspect="1"/>
          </p:cNvPicPr>
          <p:nvPr/>
        </p:nvPicPr>
        <p:blipFill>
          <a:blip r:embed="rId5"/>
          <a:stretch>
            <a:fillRect/>
          </a:stretch>
        </p:blipFill>
        <p:spPr>
          <a:xfrm>
            <a:off x="5188784" y="5925100"/>
            <a:ext cx="1600423" cy="371527"/>
          </a:xfrm>
          <a:prstGeom prst="rect">
            <a:avLst/>
          </a:prstGeom>
        </p:spPr>
      </p:pic>
    </p:spTree>
    <p:extLst>
      <p:ext uri="{BB962C8B-B14F-4D97-AF65-F5344CB8AC3E}">
        <p14:creationId xmlns:p14="http://schemas.microsoft.com/office/powerpoint/2010/main" val="418341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3411557" y="418496"/>
            <a:ext cx="547752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 </a:t>
            </a:r>
            <a:r>
              <a:rPr lang="es-ES" b="1" dirty="0">
                <a:latin typeface="Times New Roman" panose="02020603050405020304" pitchFamily="18" charset="0"/>
                <a:cs typeface="Times New Roman" panose="02020603050405020304" pitchFamily="18" charset="0"/>
              </a:rPr>
              <a:t>Análisis de Error. Teorema de Lax</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ángulo 1"/>
              <p:cNvSpPr/>
              <p:nvPr/>
            </p:nvSpPr>
            <p:spPr>
              <a:xfrm>
                <a:off x="1608306" y="1412518"/>
                <a:ext cx="9656324" cy="3416320"/>
              </a:xfrm>
              <a:prstGeom prst="rect">
                <a:avLst/>
              </a:prstGeom>
            </p:spPr>
            <p:txBody>
              <a:bodyPr wrap="square">
                <a:spAutoFit/>
              </a:bodyPr>
              <a:lstStyle/>
              <a:p>
                <a:r>
                  <a:rPr lang="es-ES" b="1" dirty="0" smtClean="0">
                    <a:latin typeface="+mj-lt"/>
                  </a:rPr>
                  <a:t>7. Conclusión:</a:t>
                </a:r>
              </a:p>
              <a:p>
                <a:endParaRPr lang="es-ES" b="1" dirty="0" smtClean="0">
                  <a:latin typeface="+mj-lt"/>
                </a:endParaRPr>
              </a:p>
              <a:p>
                <a:r>
                  <a:rPr lang="es-ES" dirty="0" smtClean="0">
                    <a:latin typeface="+mj-lt"/>
                  </a:rPr>
                  <a:t>Entonces se cumple que:</a:t>
                </a:r>
              </a:p>
              <a:p>
                <a:endParaRPr lang="es-ES" dirty="0" smtClean="0">
                  <a:latin typeface="+mj-lt"/>
                </a:endParaRPr>
              </a:p>
              <a:p>
                <a:r>
                  <a:rPr lang="es-ES" b="1" dirty="0" smtClean="0">
                    <a:latin typeface="+mj-lt"/>
                  </a:rPr>
                  <a:t>Consistencia:</a:t>
                </a:r>
                <a:r>
                  <a:rPr lang="es-ES" dirty="0" smtClean="0">
                    <a:latin typeface="+mj-lt"/>
                  </a:rPr>
                  <a:t> porque </a:t>
                </a:r>
                <a14:m>
                  <m:oMath xmlns:m="http://schemas.openxmlformats.org/officeDocument/2006/math">
                    <m:d>
                      <m:dPr>
                        <m:begChr m:val="‖"/>
                        <m:endChr m:val="‖"/>
                        <m:ctrlPr>
                          <a:rPr lang="es-ES" i="1" smtClean="0">
                            <a:latin typeface="Cambria Math" panose="02040503050406030204" pitchFamily="18" charset="0"/>
                          </a:rPr>
                        </m:ctrlPr>
                      </m:dPr>
                      <m:e>
                        <m:sSub>
                          <m:sSubPr>
                            <m:ctrlPr>
                              <a:rPr lang="es-ES" i="1" smtClean="0">
                                <a:latin typeface="Cambria Math" panose="02040503050406030204" pitchFamily="18" charset="0"/>
                              </a:rPr>
                            </m:ctrlPr>
                          </m:sSubPr>
                          <m:e>
                            <m:r>
                              <a:rPr lang="es-AR" b="0" i="1" smtClean="0">
                                <a:latin typeface="Cambria Math" panose="02040503050406030204" pitchFamily="18" charset="0"/>
                              </a:rPr>
                              <m:t>𝐸</m:t>
                            </m:r>
                          </m:e>
                          <m:sub>
                            <m:r>
                              <a:rPr lang="es-AR" b="0" i="1" smtClean="0">
                                <a:latin typeface="Cambria Math" panose="02040503050406030204" pitchFamily="18" charset="0"/>
                              </a:rPr>
                              <m:t>𝑡𝑟𝑢𝑛𝑐</m:t>
                            </m:r>
                          </m:sub>
                        </m:sSub>
                      </m:e>
                    </m:d>
                    <m:r>
                      <a:rPr lang="es-AR" b="0" i="1" smtClean="0">
                        <a:latin typeface="Cambria Math" panose="02040503050406030204" pitchFamily="18" charset="0"/>
                      </a:rPr>
                      <m:t>=</m:t>
                    </m:r>
                    <m:r>
                      <a:rPr lang="es-AR" b="0" i="1" smtClean="0">
                        <a:latin typeface="Cambria Math" panose="02040503050406030204" pitchFamily="18" charset="0"/>
                      </a:rPr>
                      <m:t>𝑂</m:t>
                    </m:r>
                    <m:r>
                      <a:rPr lang="es-AR" b="0" i="1" smtClean="0">
                        <a:latin typeface="Cambria Math" panose="02040503050406030204" pitchFamily="18" charset="0"/>
                      </a:rPr>
                      <m:t>(∆</m:t>
                    </m:r>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𝑥</m:t>
                        </m:r>
                      </m:e>
                      <m:sup>
                        <m:r>
                          <a:rPr lang="es-AR" b="0" i="1" smtClean="0">
                            <a:latin typeface="Cambria Math" panose="02040503050406030204" pitchFamily="18" charset="0"/>
                            <a:ea typeface="Cambria Math" panose="02040503050406030204" pitchFamily="18" charset="0"/>
                          </a:rPr>
                          <m:t>2</m:t>
                        </m:r>
                      </m:sup>
                    </m:sSup>
                  </m:oMath>
                </a14:m>
                <a:r>
                  <a:rPr lang="es-ES" dirty="0" smtClean="0">
                    <a:latin typeface="+mj-lt"/>
                  </a:rPr>
                  <a:t>)</a:t>
                </a:r>
              </a:p>
              <a:p>
                <a:r>
                  <a:rPr lang="es-ES" b="1" dirty="0" smtClean="0">
                    <a:latin typeface="+mj-lt"/>
                  </a:rPr>
                  <a:t>Estabilidad:</a:t>
                </a:r>
                <a:r>
                  <a:rPr lang="es-ES" dirty="0" smtClean="0">
                    <a:latin typeface="+mj-lt"/>
                  </a:rPr>
                  <a:t> porque </a:t>
                </a:r>
                <a14:m>
                  <m:oMath xmlns:m="http://schemas.openxmlformats.org/officeDocument/2006/math">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ea typeface="Cambria Math" panose="02040503050406030204" pitchFamily="18" charset="0"/>
                          </a:rPr>
                          <m:t>𝑚𝑖𝑛</m:t>
                        </m:r>
                      </m:sub>
                    </m:sSub>
                  </m:oMath>
                </a14:m>
                <a:r>
                  <a:rPr lang="es-ES" dirty="0" smtClean="0">
                    <a:latin typeface="+mj-lt"/>
                  </a:rPr>
                  <a:t> no se va a cero, garantizando que </a:t>
                </a:r>
                <a14:m>
                  <m:oMath xmlns:m="http://schemas.openxmlformats.org/officeDocument/2006/math">
                    <m:sSup>
                      <m:sSupPr>
                        <m:ctrlPr>
                          <a:rPr lang="es-ES" i="1" smtClean="0">
                            <a:latin typeface="Cambria Math" panose="02040503050406030204" pitchFamily="18" charset="0"/>
                          </a:rPr>
                        </m:ctrlPr>
                      </m:sSupPr>
                      <m:e>
                        <m:r>
                          <a:rPr lang="es-AR" b="1" i="1" smtClean="0">
                            <a:latin typeface="Cambria Math" panose="02040503050406030204" pitchFamily="18" charset="0"/>
                          </a:rPr>
                          <m:t>𝑲</m:t>
                        </m:r>
                      </m:e>
                      <m:sup>
                        <m:r>
                          <a:rPr lang="es-AR" b="0" i="1" smtClean="0">
                            <a:latin typeface="Cambria Math" panose="02040503050406030204" pitchFamily="18" charset="0"/>
                          </a:rPr>
                          <m:t>−</m:t>
                        </m:r>
                        <m:r>
                          <a:rPr lang="es-AR" b="0" i="1" smtClean="0">
                            <a:latin typeface="Cambria Math" panose="02040503050406030204" pitchFamily="18" charset="0"/>
                          </a:rPr>
                          <m:t>1</m:t>
                        </m:r>
                      </m:sup>
                    </m:sSup>
                  </m:oMath>
                </a14:m>
                <a:r>
                  <a:rPr lang="es-ES" dirty="0" smtClean="0">
                    <a:latin typeface="+mj-lt"/>
                  </a:rPr>
                  <a:t> no “explota”.</a:t>
                </a:r>
              </a:p>
              <a:p>
                <a:r>
                  <a:rPr lang="es-ES" b="1" dirty="0" smtClean="0">
                    <a:latin typeface="+mj-lt"/>
                  </a:rPr>
                  <a:t>Convergencia:</a:t>
                </a:r>
                <a:r>
                  <a:rPr lang="es-ES" dirty="0" smtClean="0">
                    <a:latin typeface="+mj-lt"/>
                  </a:rPr>
                  <a:t> por el Teorema de Lax, se sigue que </a:t>
                </a:r>
                <a14:m>
                  <m:oMath xmlns:m="http://schemas.openxmlformats.org/officeDocument/2006/math">
                    <m:r>
                      <a:rPr lang="es-ES" i="1" smtClean="0">
                        <a:latin typeface="Cambria Math" panose="02040503050406030204" pitchFamily="18" charset="0"/>
                        <a:ea typeface="Cambria Math" panose="02040503050406030204" pitchFamily="18" charset="0"/>
                      </a:rPr>
                      <m:t>𝜙</m:t>
                    </m:r>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𝜙</m:t>
                        </m:r>
                      </m:e>
                      <m:sub>
                        <m:r>
                          <a:rPr lang="es-AR" b="0" i="1" smtClean="0">
                            <a:latin typeface="Cambria Math" panose="02040503050406030204" pitchFamily="18" charset="0"/>
                            <a:ea typeface="Cambria Math" panose="02040503050406030204" pitchFamily="18" charset="0"/>
                          </a:rPr>
                          <m:t>𝑒𝑥</m:t>
                        </m:r>
                      </m:sub>
                    </m:sSub>
                  </m:oMath>
                </a14:m>
                <a:r>
                  <a:rPr lang="es-ES" i="0" dirty="0" smtClean="0">
                    <a:latin typeface="+mj-lt"/>
                    <a:ea typeface="Cambria Math" panose="02040503050406030204" pitchFamily="18" charset="0"/>
                  </a:rPr>
                  <a:t>   </a:t>
                </a:r>
                <a:r>
                  <a:rPr lang="es-ES" dirty="0" smtClean="0">
                    <a:latin typeface="+mj-lt"/>
                  </a:rPr>
                  <a:t>cuando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oMath>
                </a14:m>
                <a:r>
                  <a:rPr lang="es-ES" dirty="0" smtClean="0">
                    <a:latin typeface="+mj-lt"/>
                    <a:ea typeface="Cambria Math" panose="02040503050406030204" pitchFamily="18" charset="0"/>
                  </a:rPr>
                  <a:t> </a:t>
                </a:r>
                <a14:m>
                  <m:oMath xmlns:m="http://schemas.openxmlformats.org/officeDocument/2006/math">
                    <m:r>
                      <a:rPr lang="es-ES" i="1" smtClean="0">
                        <a:latin typeface="Cambria Math" panose="02040503050406030204" pitchFamily="18" charset="0"/>
                        <a:ea typeface="Cambria Math" panose="02040503050406030204" pitchFamily="18" charset="0"/>
                      </a:rPr>
                      <m:t>→</m:t>
                    </m:r>
                  </m:oMath>
                </a14:m>
                <a:r>
                  <a:rPr lang="es-ES" dirty="0" smtClean="0">
                    <a:latin typeface="+mj-lt"/>
                  </a:rPr>
                  <a:t> 0.</a:t>
                </a:r>
              </a:p>
              <a:p>
                <a:r>
                  <a:rPr lang="es-ES" dirty="0" smtClean="0">
                    <a:latin typeface="+mj-lt"/>
                  </a:rPr>
                  <a:t>   </a:t>
                </a:r>
              </a:p>
              <a:p>
                <a:r>
                  <a:rPr lang="es-ES" dirty="0" smtClean="0">
                    <a:latin typeface="+mj-lt"/>
                  </a:rPr>
                  <a:t>Esa última línea del apunte:</a:t>
                </a:r>
                <a:br>
                  <a:rPr lang="es-ES" dirty="0" smtClean="0">
                    <a:latin typeface="+mj-lt"/>
                  </a:rPr>
                </a:br>
                <a:r>
                  <a:rPr lang="es-ES" b="1" dirty="0" smtClean="0">
                    <a:latin typeface="+mj-lt"/>
                  </a:rPr>
                  <a:t>Consistencia + Estabilidad ⇒ Convergencia</a:t>
                </a:r>
                <a:r>
                  <a:rPr lang="es-ES" dirty="0" smtClean="0">
                    <a:latin typeface="+mj-lt"/>
                  </a:rPr>
                  <a:t/>
                </a:r>
                <a:br>
                  <a:rPr lang="es-ES" dirty="0" smtClean="0">
                    <a:latin typeface="+mj-lt"/>
                  </a:rPr>
                </a:br>
                <a:r>
                  <a:rPr lang="es-ES" dirty="0" smtClean="0">
                    <a:latin typeface="+mj-lt"/>
                  </a:rPr>
                  <a:t>es la síntesis del </a:t>
                </a:r>
                <a:r>
                  <a:rPr lang="es-ES" b="1" dirty="0" smtClean="0">
                    <a:latin typeface="+mj-lt"/>
                  </a:rPr>
                  <a:t>Teorema de Equivalencia de Lax </a:t>
                </a:r>
                <a:r>
                  <a:rPr lang="es-ES" dirty="0" smtClean="0">
                    <a:latin typeface="+mj-lt"/>
                  </a:rPr>
                  <a:t>aplicada al problema de difusión con discretización espacial.</a:t>
                </a:r>
                <a:endParaRPr lang="es-ES"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608306" y="1412518"/>
                <a:ext cx="9656324" cy="3416320"/>
              </a:xfrm>
              <a:prstGeom prst="rect">
                <a:avLst/>
              </a:prstGeom>
              <a:blipFill>
                <a:blip r:embed="rId2"/>
                <a:stretch>
                  <a:fillRect l="-568" t="-1071" b="-232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1857983" y="5243209"/>
                <a:ext cx="5499134" cy="369332"/>
              </a:xfrm>
              <a:prstGeom prst="rect">
                <a:avLst/>
              </a:prstGeom>
              <a:noFill/>
            </p:spPr>
            <p:txBody>
              <a:bodyPr wrap="none" rtlCol="0">
                <a:spAutoFit/>
              </a:bodyPr>
              <a:lstStyle/>
              <a:p>
                <a:r>
                  <a:rPr lang="es-AR" i="1" dirty="0" smtClean="0">
                    <a:latin typeface="+mj-lt"/>
                  </a:rPr>
                  <a:t>Nota: Se puede analizar porque el </a:t>
                </a:r>
                <a14:m>
                  <m:oMath xmlns:m="http://schemas.openxmlformats.org/officeDocument/2006/math">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ea typeface="Cambria Math" panose="02040503050406030204" pitchFamily="18" charset="0"/>
                          </a:rPr>
                          <m:t>𝑚𝑖𝑛</m:t>
                        </m:r>
                      </m:sub>
                    </m:sSub>
                  </m:oMath>
                </a14:m>
                <a:r>
                  <a:rPr lang="es-AR" i="1" dirty="0" smtClean="0">
                    <a:latin typeface="+mj-lt"/>
                  </a:rPr>
                  <a:t> no se hace cero. </a:t>
                </a:r>
                <a:endParaRPr lang="es-AR" i="1" dirty="0">
                  <a:latin typeface="+mj-lt"/>
                </a:endParaRPr>
              </a:p>
            </p:txBody>
          </p:sp>
        </mc:Choice>
        <mc:Fallback xmlns="">
          <p:sp>
            <p:nvSpPr>
              <p:cNvPr id="7" name="CuadroTexto 6"/>
              <p:cNvSpPr txBox="1">
                <a:spLocks noRot="1" noChangeAspect="1" noMove="1" noResize="1" noEditPoints="1" noAdjustHandles="1" noChangeArrowheads="1" noChangeShapeType="1" noTextEdit="1"/>
              </p:cNvSpPr>
              <p:nvPr/>
            </p:nvSpPr>
            <p:spPr>
              <a:xfrm>
                <a:off x="1857983" y="5243209"/>
                <a:ext cx="5499134" cy="369332"/>
              </a:xfrm>
              <a:prstGeom prst="rect">
                <a:avLst/>
              </a:prstGeom>
              <a:blipFill>
                <a:blip r:embed="rId3"/>
                <a:stretch>
                  <a:fillRect l="-998" t="-8197" b="-24590"/>
                </a:stretch>
              </a:blipFill>
            </p:spPr>
            <p:txBody>
              <a:bodyPr/>
              <a:lstStyle/>
              <a:p>
                <a:r>
                  <a:rPr lang="es-AR">
                    <a:noFill/>
                  </a:rPr>
                  <a:t> </a:t>
                </a:r>
              </a:p>
            </p:txBody>
          </p:sp>
        </mc:Fallback>
      </mc:AlternateContent>
    </p:spTree>
    <p:extLst>
      <p:ext uri="{BB962C8B-B14F-4D97-AF65-F5344CB8AC3E}">
        <p14:creationId xmlns:p14="http://schemas.microsoft.com/office/powerpoint/2010/main" val="6044637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grpSp>
        <p:nvGrpSpPr>
          <p:cNvPr id="12" name="Grupo 11"/>
          <p:cNvGrpSpPr/>
          <p:nvPr/>
        </p:nvGrpSpPr>
        <p:grpSpPr>
          <a:xfrm>
            <a:off x="1678748" y="1592873"/>
            <a:ext cx="8943144" cy="5153400"/>
            <a:chOff x="1535458" y="1142911"/>
            <a:chExt cx="9229724" cy="5431678"/>
          </a:xfrm>
        </p:grpSpPr>
        <mc:AlternateContent xmlns:mc="http://schemas.openxmlformats.org/markup-compatibility/2006" xmlns:a14="http://schemas.microsoft.com/office/drawing/2010/main">
          <mc:Choice Requires="a14">
            <p:sp>
              <p:nvSpPr>
                <p:cNvPr id="2" name="Rectángulo 1"/>
                <p:cNvSpPr/>
                <p:nvPr/>
              </p:nvSpPr>
              <p:spPr>
                <a:xfrm>
                  <a:off x="1535458" y="1142911"/>
                  <a:ext cx="9229724" cy="973189"/>
                </a:xfrm>
                <a:prstGeom prst="rect">
                  <a:avLst/>
                </a:prstGeom>
              </p:spPr>
              <p:txBody>
                <a:bodyPr wrap="square">
                  <a:spAutoFit/>
                </a:bodyPr>
                <a:lstStyle/>
                <a:p>
                  <a:pPr algn="just"/>
                  <a:r>
                    <a:rPr lang="es-ES" dirty="0" smtClean="0">
                      <a:latin typeface="+mj-lt"/>
                    </a:rPr>
                    <a:t>Veamos ahora como podemos programar un sistema con una condición Neumann o Mixta: para ello consideramos en el extremo derecho </a:t>
                  </a:r>
                  <a14:m>
                    <m:oMath xmlns:m="http://schemas.openxmlformats.org/officeDocument/2006/math">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𝐿</m:t>
                      </m:r>
                    </m:oMath>
                  </a14:m>
                  <a:r>
                    <a:rPr lang="es-ES" dirty="0" smtClean="0">
                      <a:latin typeface="+mj-lt"/>
                    </a:rPr>
                    <a:t> </a:t>
                  </a:r>
                  <a:r>
                    <a:rPr lang="es-ES" dirty="0">
                      <a:latin typeface="+mj-lt"/>
                    </a:rPr>
                    <a:t>una </a:t>
                  </a:r>
                  <a:r>
                    <a:rPr lang="es-ES" dirty="0" smtClean="0">
                      <a:latin typeface="+mj-lt"/>
                    </a:rPr>
                    <a:t>condición </a:t>
                  </a:r>
                  <a:r>
                    <a:rPr lang="es-ES" dirty="0">
                      <a:latin typeface="+mj-lt"/>
                    </a:rPr>
                    <a:t>de </a:t>
                  </a:r>
                  <a:r>
                    <a:rPr lang="es-ES" dirty="0" smtClean="0">
                      <a:latin typeface="+mj-lt"/>
                    </a:rPr>
                    <a:t>borde diferente</a:t>
                  </a:r>
                  <a:r>
                    <a:rPr lang="es-ES" dirty="0">
                      <a:latin typeface="+mj-lt"/>
                    </a:rPr>
                    <a:t>, que contiene a la de tipo Neumann y de tipo Robin.</a:t>
                  </a:r>
                  <a:endParaRPr lang="es-AR"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535458" y="1142911"/>
                  <a:ext cx="9229724" cy="973189"/>
                </a:xfrm>
                <a:prstGeom prst="rect">
                  <a:avLst/>
                </a:prstGeom>
                <a:blipFill>
                  <a:blip r:embed="rId2"/>
                  <a:stretch>
                    <a:fillRect l="-545" t="-3289" r="-613" b="-9211"/>
                  </a:stretch>
                </a:blipFill>
              </p:spPr>
              <p:txBody>
                <a:bodyPr/>
                <a:lstStyle/>
                <a:p>
                  <a:r>
                    <a:rPr lang="es-AR">
                      <a:noFill/>
                    </a:rPr>
                    <a:t> </a:t>
                  </a:r>
                </a:p>
              </p:txBody>
            </p:sp>
          </mc:Fallback>
        </mc:AlternateContent>
        <p:sp>
          <p:nvSpPr>
            <p:cNvPr id="3" name="Rectángulo 2"/>
            <p:cNvSpPr/>
            <p:nvPr/>
          </p:nvSpPr>
          <p:spPr>
            <a:xfrm>
              <a:off x="1535458" y="2067441"/>
              <a:ext cx="2956323" cy="389276"/>
            </a:xfrm>
            <a:prstGeom prst="rect">
              <a:avLst/>
            </a:prstGeom>
          </p:spPr>
          <p:txBody>
            <a:bodyPr wrap="square">
              <a:spAutoFit/>
            </a:bodyPr>
            <a:lstStyle/>
            <a:p>
              <a:r>
                <a:rPr lang="es-AR" dirty="0">
                  <a:latin typeface="+mj-lt"/>
                  <a:ea typeface="Calibri" panose="020F0502020204030204" pitchFamily="34" charset="0"/>
                  <a:cs typeface="Calibri" panose="020F0502020204030204" pitchFamily="34" charset="0"/>
                </a:rPr>
                <a:t>Consideremos el problema</a:t>
              </a:r>
            </a:p>
          </p:txBody>
        </p:sp>
        <p:pic>
          <p:nvPicPr>
            <p:cNvPr id="5" name="Imagen 4"/>
            <p:cNvPicPr>
              <a:picLocks noChangeAspect="1"/>
            </p:cNvPicPr>
            <p:nvPr/>
          </p:nvPicPr>
          <p:blipFill>
            <a:blip r:embed="rId3"/>
            <a:stretch>
              <a:fillRect/>
            </a:stretch>
          </p:blipFill>
          <p:spPr>
            <a:xfrm>
              <a:off x="4116448" y="2552615"/>
              <a:ext cx="4067743" cy="1219370"/>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1535458" y="3827013"/>
                  <a:ext cx="5258318" cy="389276"/>
                </a:xfrm>
                <a:prstGeom prst="rect">
                  <a:avLst/>
                </a:prstGeom>
              </p:spPr>
              <p:txBody>
                <a:bodyPr wrap="none">
                  <a:spAutoFit/>
                </a:bodyPr>
                <a:lstStyle/>
                <a:p>
                  <a:r>
                    <a:rPr lang="es-ES" dirty="0" smtClean="0">
                      <a:latin typeface="+mj-lt"/>
                    </a:rPr>
                    <a:t>Los </a:t>
                  </a:r>
                  <a:r>
                    <a:rPr lang="es-ES" dirty="0">
                      <a:latin typeface="+mj-lt"/>
                    </a:rPr>
                    <a:t>datos del problema son</a:t>
                  </a:r>
                  <a:r>
                    <a:rPr lang="es-ES" dirty="0" smtClean="0">
                      <a:latin typeface="+mj-lt"/>
                    </a:rPr>
                    <a:t>: </a:t>
                  </a:r>
                  <a14:m>
                    <m:oMath xmlns:m="http://schemas.openxmlformats.org/officeDocument/2006/math">
                      <m:r>
                        <a:rPr lang="es-AR" b="0" i="1" smtClean="0">
                          <a:latin typeface="Cambria Math" panose="02040503050406030204" pitchFamily="18" charset="0"/>
                        </a:rPr>
                        <m:t>𝑘</m:t>
                      </m:r>
                      <m:r>
                        <a:rPr lang="es-AR" b="0" i="1" smtClean="0">
                          <a:latin typeface="Cambria Math" panose="02040503050406030204" pitchFamily="18" charset="0"/>
                        </a:rPr>
                        <m:t>, </m:t>
                      </m:r>
                      <m:r>
                        <a:rPr lang="es-AR" b="0" i="1" smtClean="0">
                          <a:latin typeface="Cambria Math" panose="02040503050406030204" pitchFamily="18" charset="0"/>
                        </a:rPr>
                        <m:t>𝐿</m:t>
                      </m:r>
                      <m:r>
                        <a:rPr lang="es-AR" b="0" i="1" smtClean="0">
                          <a:latin typeface="Cambria Math" panose="02040503050406030204" pitchFamily="18" charset="0"/>
                        </a:rPr>
                        <m:t>, </m:t>
                      </m:r>
                      <m:r>
                        <a:rPr lang="es-AR" b="0" i="1" smtClean="0">
                          <a:latin typeface="Cambria Math" panose="02040503050406030204" pitchFamily="18" charset="0"/>
                        </a:rPr>
                        <m:t>𝑓</m:t>
                      </m:r>
                      <m:d>
                        <m:dPr>
                          <m:ctrlPr>
                            <a:rPr lang="es-AR" b="0" i="1" smtClean="0">
                              <a:latin typeface="Cambria Math" panose="02040503050406030204" pitchFamily="18" charset="0"/>
                            </a:rPr>
                          </m:ctrlPr>
                        </m:dPr>
                        <m:e>
                          <m:r>
                            <a:rPr lang="es-AR" b="0" i="1" smtClean="0">
                              <a:latin typeface="Cambria Math" panose="02040503050406030204" pitchFamily="18" charset="0"/>
                            </a:rPr>
                            <m:t>𝑥</m:t>
                          </m:r>
                        </m:e>
                      </m:d>
                      <m:r>
                        <a:rPr lang="es-AR" b="0" i="1" smtClean="0">
                          <a:latin typeface="Cambria Math" panose="02040503050406030204" pitchFamily="18" charset="0"/>
                        </a:rPr>
                        <m:t>, </m:t>
                      </m:r>
                      <m:r>
                        <a:rPr lang="es-AR" b="0" i="1" smtClean="0">
                          <a:latin typeface="Cambria Math" panose="02040503050406030204" pitchFamily="18" charset="0"/>
                        </a:rPr>
                        <m:t>𝑎</m:t>
                      </m:r>
                      <m:r>
                        <a:rPr lang="es-AR" b="0" i="1" smtClean="0">
                          <a:latin typeface="Cambria Math" panose="02040503050406030204" pitchFamily="18" charset="0"/>
                        </a:rPr>
                        <m:t>, </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𝐻</m:t>
                          </m:r>
                        </m:e>
                        <m:sub>
                          <m:r>
                            <a:rPr lang="es-AR" b="0" i="1" smtClean="0">
                              <a:latin typeface="Cambria Math" panose="02040503050406030204" pitchFamily="18" charset="0"/>
                            </a:rPr>
                            <m:t>1</m:t>
                          </m:r>
                        </m:sub>
                      </m:sSub>
                      <m:r>
                        <a:rPr lang="es-AR" b="0" i="0" smtClean="0">
                          <a:latin typeface="Cambria Math" panose="02040503050406030204" pitchFamily="18" charset="0"/>
                        </a:rPr>
                        <m:t>,</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𝐻</m:t>
                          </m:r>
                        </m:e>
                        <m:sub>
                          <m:r>
                            <a:rPr lang="es-AR" b="0" i="1" smtClean="0">
                              <a:latin typeface="Cambria Math" panose="02040503050406030204" pitchFamily="18" charset="0"/>
                            </a:rPr>
                            <m:t>2</m:t>
                          </m:r>
                        </m:sub>
                      </m:sSub>
                    </m:oMath>
                  </a14:m>
                  <a:r>
                    <a:rPr lang="es-AR" dirty="0" smtClean="0">
                      <a:latin typeface="+mj-lt"/>
                    </a:rPr>
                    <a:t> y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𝑢</m:t>
                          </m:r>
                        </m:e>
                        <m:sub>
                          <m:r>
                            <a:rPr lang="es-AR" b="0" i="1" smtClean="0">
                              <a:latin typeface="Cambria Math" panose="02040503050406030204" pitchFamily="18" charset="0"/>
                            </a:rPr>
                            <m:t>𝐸</m:t>
                          </m:r>
                        </m:sub>
                      </m:sSub>
                    </m:oMath>
                  </a14:m>
                  <a:endParaRPr lang="es-AR" dirty="0">
                    <a:latin typeface="+mj-lt"/>
                  </a:endParaRPr>
                </a:p>
              </p:txBody>
            </p:sp>
          </mc:Choice>
          <mc:Fallback xmlns="">
            <p:sp>
              <p:nvSpPr>
                <p:cNvPr id="7" name="Rectángulo 6"/>
                <p:cNvSpPr>
                  <a:spLocks noRot="1" noChangeAspect="1" noMove="1" noResize="1" noEditPoints="1" noAdjustHandles="1" noChangeArrowheads="1" noChangeShapeType="1" noTextEdit="1"/>
                </p:cNvSpPr>
                <p:nvPr/>
              </p:nvSpPr>
              <p:spPr>
                <a:xfrm>
                  <a:off x="1535458" y="3827013"/>
                  <a:ext cx="5258318" cy="389276"/>
                </a:xfrm>
                <a:prstGeom prst="rect">
                  <a:avLst/>
                </a:prstGeom>
                <a:blipFill>
                  <a:blip r:embed="rId4"/>
                  <a:stretch>
                    <a:fillRect l="-957" t="-8197"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1535458" y="4362267"/>
                  <a:ext cx="9084917" cy="1405716"/>
                </a:xfrm>
                <a:prstGeom prst="rect">
                  <a:avLst/>
                </a:prstGeom>
              </p:spPr>
              <p:txBody>
                <a:bodyPr wrap="square">
                  <a:spAutoFit/>
                </a:bodyPr>
                <a:lstStyle/>
                <a:p>
                  <a:pPr algn="just"/>
                  <a:r>
                    <a:rPr lang="es-ES" dirty="0" smtClean="0">
                      <a:latin typeface="+mj-lt"/>
                    </a:rPr>
                    <a:t>La diferencia esencial entre este problema y el que programamos con la condición </a:t>
                  </a:r>
                  <a:r>
                    <a:rPr lang="es-ES" dirty="0">
                      <a:latin typeface="+mj-lt"/>
                    </a:rPr>
                    <a:t>D</a:t>
                  </a:r>
                  <a:r>
                    <a:rPr lang="es-ES" dirty="0" smtClean="0">
                      <a:latin typeface="+mj-lt"/>
                    </a:rPr>
                    <a:t>irichlet radica en </a:t>
                  </a:r>
                  <a:r>
                    <a:rPr lang="es-ES" dirty="0">
                      <a:latin typeface="+mj-lt"/>
                    </a:rPr>
                    <a:t>la derivada </a:t>
                  </a:r>
                  <a14:m>
                    <m:oMath xmlns:m="http://schemas.openxmlformats.org/officeDocument/2006/math">
                      <m:f>
                        <m:fPr>
                          <m:ctrlPr>
                            <a:rPr lang="es-ES" i="1" smtClean="0">
                              <a:latin typeface="Cambria Math" panose="02040503050406030204" pitchFamily="18" charset="0"/>
                            </a:rPr>
                          </m:ctrlPr>
                        </m:fPr>
                        <m:num>
                          <m:r>
                            <a:rPr lang="es-AR" b="0" i="1" smtClean="0">
                              <a:latin typeface="Cambria Math" panose="02040503050406030204" pitchFamily="18" charset="0"/>
                            </a:rPr>
                            <m:t>𝑑𝑢</m:t>
                          </m:r>
                        </m:num>
                        <m:den>
                          <m:r>
                            <a:rPr lang="es-AR" b="0" i="1" smtClean="0">
                              <a:latin typeface="Cambria Math" panose="02040503050406030204" pitchFamily="18" charset="0"/>
                            </a:rPr>
                            <m:t>𝑑𝑥</m:t>
                          </m:r>
                        </m:den>
                      </m:f>
                      <m:r>
                        <a:rPr lang="es-AR" b="0" i="1" smtClean="0">
                          <a:latin typeface="Cambria Math" panose="02040503050406030204" pitchFamily="18" charset="0"/>
                        </a:rPr>
                        <m:t>(</m:t>
                      </m:r>
                      <m:r>
                        <a:rPr lang="es-AR" b="0" i="1" smtClean="0">
                          <a:latin typeface="Cambria Math" panose="02040503050406030204" pitchFamily="18" charset="0"/>
                        </a:rPr>
                        <m:t>𝐿</m:t>
                      </m:r>
                      <m:r>
                        <a:rPr lang="es-AR" b="0" i="1" smtClean="0">
                          <a:latin typeface="Cambria Math" panose="02040503050406030204" pitchFamily="18" charset="0"/>
                        </a:rPr>
                        <m:t>)</m:t>
                      </m:r>
                    </m:oMath>
                  </a14:m>
                  <a:r>
                    <a:rPr lang="es-ES" dirty="0" smtClean="0">
                      <a:latin typeface="+mj-lt"/>
                    </a:rPr>
                    <a:t> </a:t>
                  </a:r>
                  <a:r>
                    <a:rPr lang="es-ES" dirty="0">
                      <a:latin typeface="+mj-lt"/>
                    </a:rPr>
                    <a:t>que aparece en la </a:t>
                  </a:r>
                  <a:r>
                    <a:rPr lang="es-ES" dirty="0" smtClean="0">
                      <a:latin typeface="+mj-lt"/>
                    </a:rPr>
                    <a:t>condición </a:t>
                  </a:r>
                  <a:r>
                    <a:rPr lang="es-ES" dirty="0">
                      <a:latin typeface="+mj-lt"/>
                    </a:rPr>
                    <a:t>de borde.</a:t>
                  </a:r>
                </a:p>
                <a:p>
                  <a:pPr algn="just"/>
                  <a:r>
                    <a:rPr lang="es-ES" dirty="0" smtClean="0">
                      <a:latin typeface="+mj-lt"/>
                    </a:rPr>
                    <a:t>Por lo que vimos en el problema anterior y para </a:t>
                  </a:r>
                  <a:r>
                    <a:rPr lang="es-ES" dirty="0">
                      <a:latin typeface="+mj-lt"/>
                    </a:rPr>
                    <a:t>no perder </a:t>
                  </a:r>
                  <a:r>
                    <a:rPr lang="es-ES" dirty="0" smtClean="0">
                      <a:latin typeface="+mj-lt"/>
                    </a:rPr>
                    <a:t>precisión </a:t>
                  </a:r>
                  <a:r>
                    <a:rPr lang="es-ES" dirty="0">
                      <a:latin typeface="+mj-lt"/>
                    </a:rPr>
                    <a:t>en el </a:t>
                  </a:r>
                  <a:r>
                    <a:rPr lang="es-ES" dirty="0" smtClean="0">
                      <a:latin typeface="+mj-lt"/>
                    </a:rPr>
                    <a:t>método, </a:t>
                  </a:r>
                  <a:r>
                    <a:rPr lang="es-ES" dirty="0">
                      <a:latin typeface="+mj-lt"/>
                    </a:rPr>
                    <a:t>y mantener un error de orden </a:t>
                  </a:r>
                  <a14:m>
                    <m:oMath xmlns:m="http://schemas.openxmlformats.org/officeDocument/2006/math">
                      <m:r>
                        <a:rPr lang="es-AR" b="0" i="1" smtClean="0">
                          <a:latin typeface="Cambria Math" panose="02040503050406030204" pitchFamily="18" charset="0"/>
                        </a:rPr>
                        <m:t>𝑂</m:t>
                      </m:r>
                      <m:r>
                        <a:rPr lang="es-AR" b="0" i="1" smtClean="0">
                          <a:latin typeface="Cambria Math" panose="02040503050406030204" pitchFamily="18" charset="0"/>
                        </a:rPr>
                        <m:t>(</m:t>
                      </m:r>
                      <m:sSup>
                        <m:sSupPr>
                          <m:ctrlPr>
                            <a:rPr lang="es-AR" b="0" i="1" smtClean="0">
                              <a:latin typeface="Cambria Math" panose="02040503050406030204" pitchFamily="18" charset="0"/>
                            </a:rPr>
                          </m:ctrlPr>
                        </m:sSupPr>
                        <m:e>
                          <m:r>
                            <a:rPr lang="es-AR" b="0" i="1" smtClean="0">
                              <a:latin typeface="Cambria Math" panose="02040503050406030204" pitchFamily="18" charset="0"/>
                            </a:rPr>
                            <m:t>h</m:t>
                          </m:r>
                        </m:e>
                        <m:sup>
                          <m:r>
                            <a:rPr lang="es-AR" b="0" i="1" smtClean="0">
                              <a:latin typeface="Cambria Math" panose="02040503050406030204" pitchFamily="18" charset="0"/>
                            </a:rPr>
                            <m:t>2</m:t>
                          </m:r>
                        </m:sup>
                      </m:sSup>
                      <m:r>
                        <a:rPr lang="es-AR" b="0" i="1" smtClean="0">
                          <a:latin typeface="Cambria Math" panose="02040503050406030204" pitchFamily="18" charset="0"/>
                        </a:rPr>
                        <m:t>)</m:t>
                      </m:r>
                    </m:oMath>
                  </a14:m>
                  <a:r>
                    <a:rPr lang="es-ES" dirty="0" smtClean="0">
                      <a:latin typeface="+mj-lt"/>
                    </a:rPr>
                    <a:t>, usaremos una </a:t>
                  </a:r>
                  <a:r>
                    <a:rPr lang="es-ES" dirty="0">
                      <a:latin typeface="+mj-lt"/>
                    </a:rPr>
                    <a:t>diferencia centrada para la derivada:</a:t>
                  </a:r>
                  <a:endParaRPr lang="es-AR" dirty="0">
                    <a:latin typeface="+mj-lt"/>
                  </a:endParaRPr>
                </a:p>
              </p:txBody>
            </p:sp>
          </mc:Choice>
          <mc:Fallback xmlns="">
            <p:sp>
              <p:nvSpPr>
                <p:cNvPr id="9" name="Rectángulo 8"/>
                <p:cNvSpPr>
                  <a:spLocks noRot="1" noChangeAspect="1" noMove="1" noResize="1" noEditPoints="1" noAdjustHandles="1" noChangeArrowheads="1" noChangeShapeType="1" noTextEdit="1"/>
                </p:cNvSpPr>
                <p:nvPr/>
              </p:nvSpPr>
              <p:spPr>
                <a:xfrm>
                  <a:off x="1535458" y="4362267"/>
                  <a:ext cx="9084917" cy="1405716"/>
                </a:xfrm>
                <a:prstGeom prst="rect">
                  <a:avLst/>
                </a:prstGeom>
                <a:blipFill>
                  <a:blip r:embed="rId5"/>
                  <a:stretch>
                    <a:fillRect l="-554" t="-2283" r="-623" b="-6393"/>
                  </a:stretch>
                </a:blipFill>
              </p:spPr>
              <p:txBody>
                <a:bodyPr/>
                <a:lstStyle/>
                <a:p>
                  <a:r>
                    <a:rPr lang="es-AR">
                      <a:noFill/>
                    </a:rPr>
                    <a:t> </a:t>
                  </a:r>
                </a:p>
              </p:txBody>
            </p:sp>
          </mc:Fallback>
        </mc:AlternateContent>
        <p:pic>
          <p:nvPicPr>
            <p:cNvPr id="10" name="Imagen 9"/>
            <p:cNvPicPr>
              <a:picLocks noChangeAspect="1"/>
            </p:cNvPicPr>
            <p:nvPr/>
          </p:nvPicPr>
          <p:blipFill>
            <a:blip r:embed="rId6"/>
            <a:stretch>
              <a:fillRect/>
            </a:stretch>
          </p:blipFill>
          <p:spPr>
            <a:xfrm>
              <a:off x="4491781" y="5831535"/>
              <a:ext cx="3172268" cy="743054"/>
            </a:xfrm>
            <a:prstGeom prst="rect">
              <a:avLst/>
            </a:prstGeom>
          </p:spPr>
        </p:pic>
      </p:grpSp>
      <p:sp>
        <p:nvSpPr>
          <p:cNvPr id="11" name="Rectángulo 10"/>
          <p:cNvSpPr/>
          <p:nvPr/>
        </p:nvSpPr>
        <p:spPr>
          <a:xfrm>
            <a:off x="459440" y="946542"/>
            <a:ext cx="4973862" cy="646331"/>
          </a:xfrm>
          <a:prstGeom prst="rect">
            <a:avLst/>
          </a:prstGeom>
        </p:spPr>
        <p:txBody>
          <a:bodyPr wrap="none">
            <a:spAutoFit/>
          </a:bodyPr>
          <a:lstStyle/>
          <a:p>
            <a:r>
              <a:rPr lang="es-AR" b="1" dirty="0">
                <a:latin typeface="+mj-lt"/>
                <a:cs typeface="Times New Roman" panose="02020603050405020304" pitchFamily="18" charset="0"/>
              </a:rPr>
              <a:t>C</a:t>
            </a:r>
            <a:r>
              <a:rPr lang="es-AR" b="1" dirty="0" smtClean="0">
                <a:latin typeface="+mj-lt"/>
                <a:cs typeface="Times New Roman" panose="02020603050405020304" pitchFamily="18" charset="0"/>
              </a:rPr>
              <a:t>ondiciones de borde del tipo NEUMANN o MIXTAS</a:t>
            </a:r>
            <a:r>
              <a:rPr lang="es-AR" dirty="0" smtClean="0">
                <a:latin typeface="+mj-lt"/>
                <a:cs typeface="Times New Roman" panose="02020603050405020304" pitchFamily="18" charset="0"/>
              </a:rPr>
              <a:t>. </a:t>
            </a:r>
          </a:p>
          <a:p>
            <a:r>
              <a:rPr lang="es-AR" dirty="0" smtClean="0">
                <a:latin typeface="+mj-lt"/>
                <a:cs typeface="Times New Roman" panose="02020603050405020304" pitchFamily="18" charset="0"/>
              </a:rPr>
              <a:t>Consideremos el problema:</a:t>
            </a:r>
            <a:endParaRPr lang="es-AR" dirty="0">
              <a:latin typeface="+mj-lt"/>
              <a:cs typeface="Times New Roman" panose="02020603050405020304" pitchFamily="18" charset="0"/>
            </a:endParaRPr>
          </a:p>
        </p:txBody>
      </p:sp>
    </p:spTree>
    <p:extLst>
      <p:ext uri="{BB962C8B-B14F-4D97-AF65-F5344CB8AC3E}">
        <p14:creationId xmlns:p14="http://schemas.microsoft.com/office/powerpoint/2010/main" val="34204709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ángulo 6"/>
              <p:cNvSpPr/>
              <p:nvPr/>
            </p:nvSpPr>
            <p:spPr>
              <a:xfrm>
                <a:off x="1041114" y="1125112"/>
                <a:ext cx="9743325" cy="646331"/>
              </a:xfrm>
              <a:prstGeom prst="rect">
                <a:avLst/>
              </a:prstGeom>
            </p:spPr>
            <p:txBody>
              <a:bodyPr wrap="square">
                <a:spAutoFit/>
              </a:bodyPr>
              <a:lstStyle/>
              <a:p>
                <a:r>
                  <a:rPr lang="es-ES" dirty="0">
                    <a:latin typeface="+mj-lt"/>
                    <a:ea typeface="Calibri" panose="020F0502020204030204" pitchFamily="34" charset="0"/>
                    <a:cs typeface="Calibri" panose="020F0502020204030204" pitchFamily="34" charset="0"/>
                  </a:rPr>
                  <a:t>Notamos que </a:t>
                </a:r>
                <a14:m>
                  <m:oMath xmlns:m="http://schemas.openxmlformats.org/officeDocument/2006/math">
                    <m:sSub>
                      <m:sSubPr>
                        <m:ctrlPr>
                          <a:rPr lang="es-ES" i="1">
                            <a:latin typeface="Cambria Math" panose="02040503050406030204" pitchFamily="18" charset="0"/>
                          </a:rPr>
                        </m:ctrlPr>
                      </m:sSubPr>
                      <m:e>
                        <m:r>
                          <a:rPr lang="es-AR">
                            <a:latin typeface="Cambria Math" panose="02040503050406030204" pitchFamily="18" charset="0"/>
                          </a:rPr>
                          <m:t>𝑥</m:t>
                        </m:r>
                      </m:e>
                      <m:sub>
                        <m:r>
                          <a:rPr lang="es-AR">
                            <a:latin typeface="Cambria Math" panose="02040503050406030204" pitchFamily="18" charset="0"/>
                          </a:rPr>
                          <m:t>𝑁</m:t>
                        </m:r>
                        <m:r>
                          <a:rPr lang="es-AR">
                            <a:latin typeface="Cambria Math" panose="02040503050406030204" pitchFamily="18" charset="0"/>
                          </a:rPr>
                          <m:t>+2</m:t>
                        </m:r>
                      </m:sub>
                    </m:sSub>
                    <m:r>
                      <a:rPr lang="es-AR">
                        <a:latin typeface="Cambria Math" panose="02040503050406030204" pitchFamily="18" charset="0"/>
                      </a:rPr>
                      <m:t>=</m:t>
                    </m:r>
                    <m:r>
                      <m:rPr>
                        <m:sty m:val="p"/>
                      </m:rPr>
                      <a:rPr lang="es-AR">
                        <a:latin typeface="Cambria Math" panose="02040503050406030204" pitchFamily="18" charset="0"/>
                      </a:rPr>
                      <m:t>L</m:t>
                    </m:r>
                    <m:r>
                      <a:rPr lang="es-AR">
                        <a:latin typeface="Cambria Math" panose="02040503050406030204" pitchFamily="18" charset="0"/>
                      </a:rPr>
                      <m:t>+</m:t>
                    </m:r>
                    <m:r>
                      <m:rPr>
                        <m:sty m:val="p"/>
                      </m:rPr>
                      <a:rPr lang="es-AR">
                        <a:latin typeface="Cambria Math" panose="02040503050406030204" pitchFamily="18" charset="0"/>
                      </a:rPr>
                      <m:t>h</m:t>
                    </m:r>
                  </m:oMath>
                </a14:m>
                <a:r>
                  <a:rPr lang="es-ES" dirty="0">
                    <a:latin typeface="+mj-lt"/>
                    <a:ea typeface="Calibri" panose="020F0502020204030204" pitchFamily="34" charset="0"/>
                    <a:cs typeface="Calibri" panose="020F0502020204030204" pitchFamily="34" charset="0"/>
                  </a:rPr>
                  <a:t> es un punto que cae fuera del dominio </a:t>
                </a:r>
                <a14:m>
                  <m:oMath xmlns:m="http://schemas.openxmlformats.org/officeDocument/2006/math">
                    <m:r>
                      <a:rPr lang="es-AR">
                        <a:latin typeface="Cambria Math" panose="02040503050406030204" pitchFamily="18" charset="0"/>
                      </a:rPr>
                      <m:t>[0,</m:t>
                    </m:r>
                    <m:r>
                      <a:rPr lang="es-AR">
                        <a:latin typeface="Cambria Math" panose="02040503050406030204" pitchFamily="18" charset="0"/>
                      </a:rPr>
                      <m:t>𝐿</m:t>
                    </m:r>
                    <m:r>
                      <a:rPr lang="es-AR">
                        <a:latin typeface="Cambria Math" panose="02040503050406030204" pitchFamily="18" charset="0"/>
                      </a:rPr>
                      <m:t>]</m:t>
                    </m:r>
                  </m:oMath>
                </a14:m>
                <a:r>
                  <a:rPr lang="es-ES" dirty="0">
                    <a:latin typeface="+mj-lt"/>
                    <a:ea typeface="Calibri" panose="020F0502020204030204" pitchFamily="34" charset="0"/>
                    <a:cs typeface="Calibri" panose="020F0502020204030204" pitchFamily="34" charset="0"/>
                  </a:rPr>
                  <a:t> y por eso a </a:t>
                </a:r>
                <a14:m>
                  <m:oMath xmlns:m="http://schemas.openxmlformats.org/officeDocument/2006/math">
                    <m:sSub>
                      <m:sSubPr>
                        <m:ctrlPr>
                          <a:rPr lang="es-ES" i="1">
                            <a:latin typeface="Cambria Math" panose="02040503050406030204" pitchFamily="18" charset="0"/>
                          </a:rPr>
                        </m:ctrlPr>
                      </m:sSubPr>
                      <m:e>
                        <m:r>
                          <a:rPr lang="es-AR">
                            <a:latin typeface="Cambria Math" panose="02040503050406030204" pitchFamily="18" charset="0"/>
                          </a:rPr>
                          <m:t>𝑥</m:t>
                        </m:r>
                      </m:e>
                      <m:sub>
                        <m:r>
                          <a:rPr lang="es-AR">
                            <a:latin typeface="Cambria Math" panose="02040503050406030204" pitchFamily="18" charset="0"/>
                          </a:rPr>
                          <m:t>𝑁</m:t>
                        </m:r>
                        <m:r>
                          <a:rPr lang="es-AR">
                            <a:latin typeface="Cambria Math" panose="02040503050406030204" pitchFamily="18" charset="0"/>
                          </a:rPr>
                          <m:t>+2</m:t>
                        </m:r>
                      </m:sub>
                    </m:sSub>
                  </m:oMath>
                </a14:m>
                <a:endParaRPr lang="es-ES" dirty="0">
                  <a:latin typeface="+mj-lt"/>
                  <a:ea typeface="Calibri" panose="020F0502020204030204" pitchFamily="34" charset="0"/>
                  <a:cs typeface="Calibri" panose="020F0502020204030204" pitchFamily="34" charset="0"/>
                </a:endParaRPr>
              </a:p>
              <a:p>
                <a:r>
                  <a:rPr lang="es-ES" dirty="0">
                    <a:latin typeface="+mj-lt"/>
                    <a:ea typeface="Calibri" panose="020F0502020204030204" pitchFamily="34" charset="0"/>
                    <a:cs typeface="Calibri" panose="020F0502020204030204" pitchFamily="34" charset="0"/>
                  </a:rPr>
                  <a:t>lo llamamos nodo ficticio. La condición de borde se reemplaza entonces por la ecuación:</a:t>
                </a:r>
                <a:endParaRPr lang="es-AR" dirty="0">
                  <a:latin typeface="+mj-lt"/>
                  <a:ea typeface="Calibri" panose="020F0502020204030204" pitchFamily="34" charset="0"/>
                  <a:cs typeface="Calibri" panose="020F0502020204030204" pitchFamily="34"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1041114" y="1125112"/>
                <a:ext cx="9743325" cy="646331"/>
              </a:xfrm>
              <a:prstGeom prst="rect">
                <a:avLst/>
              </a:prstGeom>
              <a:blipFill>
                <a:blip r:embed="rId2"/>
                <a:stretch>
                  <a:fillRect l="-563" t="-5660" b="-14151"/>
                </a:stretch>
              </a:blipFill>
            </p:spPr>
            <p:txBody>
              <a:bodyPr/>
              <a:lstStyle/>
              <a:p>
                <a:r>
                  <a:rPr lang="es-AR">
                    <a:noFill/>
                  </a:rPr>
                  <a:t> </a:t>
                </a:r>
              </a:p>
            </p:txBody>
          </p:sp>
        </mc:Fallback>
      </mc:AlternateContent>
      <p:pic>
        <p:nvPicPr>
          <p:cNvPr id="8" name="Imagen 7"/>
          <p:cNvPicPr>
            <a:picLocks noChangeAspect="1"/>
          </p:cNvPicPr>
          <p:nvPr/>
        </p:nvPicPr>
        <p:blipFill>
          <a:blip r:embed="rId3"/>
          <a:stretch>
            <a:fillRect/>
          </a:stretch>
        </p:blipFill>
        <p:spPr>
          <a:xfrm>
            <a:off x="4272634" y="1827094"/>
            <a:ext cx="3410426" cy="676369"/>
          </a:xfrm>
          <a:prstGeom prst="rect">
            <a:avLst/>
          </a:prstGeom>
        </p:spPr>
      </p:pic>
      <p:pic>
        <p:nvPicPr>
          <p:cNvPr id="9" name="Imagen 8"/>
          <p:cNvPicPr>
            <a:picLocks noChangeAspect="1"/>
          </p:cNvPicPr>
          <p:nvPr/>
        </p:nvPicPr>
        <p:blipFill>
          <a:blip r:embed="rId4"/>
          <a:stretch>
            <a:fillRect/>
          </a:stretch>
        </p:blipFill>
        <p:spPr>
          <a:xfrm>
            <a:off x="1106184" y="2609671"/>
            <a:ext cx="9075505" cy="2345463"/>
          </a:xfrm>
          <a:prstGeom prst="rect">
            <a:avLst/>
          </a:prstGeom>
        </p:spPr>
      </p:pic>
      <p:sp>
        <p:nvSpPr>
          <p:cNvPr id="10" name="Rectángulo 9"/>
          <p:cNvSpPr/>
          <p:nvPr/>
        </p:nvSpPr>
        <p:spPr>
          <a:xfrm>
            <a:off x="1029344" y="5443486"/>
            <a:ext cx="3395288" cy="369332"/>
          </a:xfrm>
          <a:prstGeom prst="rect">
            <a:avLst/>
          </a:prstGeom>
        </p:spPr>
        <p:txBody>
          <a:bodyPr wrap="none">
            <a:spAutoFit/>
          </a:bodyPr>
          <a:lstStyle/>
          <a:p>
            <a:r>
              <a:rPr lang="es-ES" dirty="0">
                <a:latin typeface="+mj-lt"/>
                <a:ea typeface="Calibri" panose="020F0502020204030204" pitchFamily="34" charset="0"/>
                <a:cs typeface="Calibri" panose="020F0502020204030204" pitchFamily="34" charset="0"/>
              </a:rPr>
              <a:t>De esta manera, el sistema resulta</a:t>
            </a:r>
            <a:endParaRPr lang="es-AR" dirty="0">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74819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939682" y="1279398"/>
            <a:ext cx="8421275" cy="3867690"/>
          </a:xfrm>
          <a:prstGeom prst="rect">
            <a:avLst/>
          </a:prstGeom>
        </p:spPr>
      </p:pic>
      <p:sp>
        <p:nvSpPr>
          <p:cNvPr id="3" name="CuadroTexto 2"/>
          <p:cNvSpPr txBox="1"/>
          <p:nvPr/>
        </p:nvSpPr>
        <p:spPr>
          <a:xfrm>
            <a:off x="1232899" y="5537771"/>
            <a:ext cx="5023683" cy="369332"/>
          </a:xfrm>
          <a:prstGeom prst="rect">
            <a:avLst/>
          </a:prstGeom>
          <a:noFill/>
        </p:spPr>
        <p:txBody>
          <a:bodyPr wrap="none" rtlCol="0">
            <a:spAutoFit/>
          </a:bodyPr>
          <a:lstStyle/>
          <a:p>
            <a:r>
              <a:rPr lang="es-AR" dirty="0">
                <a:latin typeface="+mj-lt"/>
                <a:ea typeface="Calibri" panose="020F0502020204030204" pitchFamily="34" charset="0"/>
                <a:cs typeface="Calibri" panose="020F0502020204030204" pitchFamily="34" charset="0"/>
              </a:rPr>
              <a:t>En forma matricial nos queda de la siguiente forma:</a:t>
            </a:r>
          </a:p>
        </p:txBody>
      </p:sp>
    </p:spTree>
    <p:extLst>
      <p:ext uri="{BB962C8B-B14F-4D97-AF65-F5344CB8AC3E}">
        <p14:creationId xmlns:p14="http://schemas.microsoft.com/office/powerpoint/2010/main" val="21734749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grpSp>
        <p:nvGrpSpPr>
          <p:cNvPr id="12" name="Grupo 11"/>
          <p:cNvGrpSpPr/>
          <p:nvPr/>
        </p:nvGrpSpPr>
        <p:grpSpPr>
          <a:xfrm>
            <a:off x="956733" y="989055"/>
            <a:ext cx="10387173" cy="5786382"/>
            <a:chOff x="1011134" y="1006343"/>
            <a:chExt cx="10387173" cy="5786382"/>
          </a:xfrm>
        </p:grpSpPr>
        <p:sp>
          <p:nvSpPr>
            <p:cNvPr id="3" name="CuadroTexto 2"/>
            <p:cNvSpPr txBox="1"/>
            <p:nvPr/>
          </p:nvSpPr>
          <p:spPr>
            <a:xfrm>
              <a:off x="1320395" y="2767339"/>
              <a:ext cx="1825693" cy="369332"/>
            </a:xfrm>
            <a:prstGeom prst="rect">
              <a:avLst/>
            </a:prstGeom>
            <a:noFill/>
          </p:spPr>
          <p:txBody>
            <a:bodyPr wrap="none" rtlCol="0">
              <a:spAutoFit/>
            </a:bodyPr>
            <a:lstStyle/>
            <a:p>
              <a:r>
                <a:rPr lang="es-AR" dirty="0">
                  <a:latin typeface="+mj-lt"/>
                </a:rPr>
                <a:t>Lo programamos</a:t>
              </a:r>
              <a:r>
                <a:rPr lang="es-AR" dirty="0" smtClean="0">
                  <a:latin typeface="+mj-lt"/>
                </a:rPr>
                <a:t>:</a:t>
              </a:r>
              <a:endParaRPr lang="es-AR" dirty="0">
                <a:latin typeface="+mj-lt"/>
              </a:endParaRPr>
            </a:p>
          </p:txBody>
        </p:sp>
        <p:sp>
          <p:nvSpPr>
            <p:cNvPr id="5" name="Rectángulo 4"/>
            <p:cNvSpPr/>
            <p:nvPr/>
          </p:nvSpPr>
          <p:spPr>
            <a:xfrm>
              <a:off x="1011134" y="4222706"/>
              <a:ext cx="9698804" cy="646331"/>
            </a:xfrm>
            <a:prstGeom prst="rect">
              <a:avLst/>
            </a:prstGeom>
          </p:spPr>
          <p:txBody>
            <a:bodyPr wrap="square">
              <a:spAutoFit/>
            </a:bodyPr>
            <a:lstStyle/>
            <a:p>
              <a:r>
                <a:rPr lang="es-ES" dirty="0" smtClean="0">
                  <a:latin typeface="+mj-lt"/>
                  <a:ea typeface="Calibri" panose="020F0502020204030204" pitchFamily="34" charset="0"/>
                  <a:cs typeface="Calibri" panose="020F0502020204030204" pitchFamily="34" charset="0"/>
                </a:rPr>
                <a:t>También para </a:t>
              </a:r>
              <a:r>
                <a:rPr lang="es-ES" dirty="0">
                  <a:latin typeface="+mj-lt"/>
                  <a:ea typeface="Calibri" panose="020F0502020204030204" pitchFamily="34" charset="0"/>
                  <a:cs typeface="Calibri" panose="020F0502020204030204" pitchFamily="34" charset="0"/>
                </a:rPr>
                <a:t>este problema se tiene un resultado de </a:t>
              </a:r>
              <a:r>
                <a:rPr lang="es-ES" dirty="0" smtClean="0">
                  <a:latin typeface="+mj-lt"/>
                  <a:ea typeface="Calibri" panose="020F0502020204030204" pitchFamily="34" charset="0"/>
                  <a:cs typeface="Calibri" panose="020F0502020204030204" pitchFamily="34" charset="0"/>
                </a:rPr>
                <a:t>estimación </a:t>
              </a:r>
              <a:r>
                <a:rPr lang="es-ES" dirty="0">
                  <a:latin typeface="+mj-lt"/>
                  <a:ea typeface="Calibri" panose="020F0502020204030204" pitchFamily="34" charset="0"/>
                  <a:cs typeface="Calibri" panose="020F0502020204030204" pitchFamily="34" charset="0"/>
                </a:rPr>
                <a:t>del error, cuya </a:t>
              </a:r>
              <a:r>
                <a:rPr lang="es-ES" dirty="0" smtClean="0">
                  <a:latin typeface="+mj-lt"/>
                  <a:ea typeface="Calibri" panose="020F0502020204030204" pitchFamily="34" charset="0"/>
                  <a:cs typeface="Calibri" panose="020F0502020204030204" pitchFamily="34" charset="0"/>
                </a:rPr>
                <a:t>demostración la podemos ver  </a:t>
              </a:r>
              <a:r>
                <a:rPr lang="es-ES" dirty="0">
                  <a:latin typeface="+mj-lt"/>
                  <a:ea typeface="Calibri" panose="020F0502020204030204" pitchFamily="34" charset="0"/>
                  <a:cs typeface="Calibri" panose="020F0502020204030204" pitchFamily="34" charset="0"/>
                </a:rPr>
                <a:t>en </a:t>
              </a:r>
              <a:r>
                <a:rPr lang="es-ES" dirty="0" smtClean="0">
                  <a:latin typeface="+mj-lt"/>
                  <a:ea typeface="Calibri" panose="020F0502020204030204" pitchFamily="34" charset="0"/>
                  <a:cs typeface="Calibri" panose="020F0502020204030204" pitchFamily="34" charset="0"/>
                </a:rPr>
                <a:t>Larsson-Thomée </a:t>
              </a:r>
              <a:r>
                <a:rPr lang="es-ES" dirty="0">
                  <a:latin typeface="+mj-lt"/>
                  <a:ea typeface="Calibri" panose="020F0502020204030204" pitchFamily="34" charset="0"/>
                  <a:cs typeface="Calibri" panose="020F0502020204030204" pitchFamily="34" charset="0"/>
                </a:rPr>
                <a:t>2009</a:t>
              </a:r>
              <a:endParaRPr lang="es-AR" dirty="0">
                <a:latin typeface="+mj-lt"/>
                <a:ea typeface="Calibri" panose="020F0502020204030204" pitchFamily="34" charset="0"/>
                <a:cs typeface="Calibri" panose="020F0502020204030204" pitchFamily="34" charset="0"/>
              </a:endParaRPr>
            </a:p>
          </p:txBody>
        </p:sp>
        <p:grpSp>
          <p:nvGrpSpPr>
            <p:cNvPr id="10" name="Grupo 9"/>
            <p:cNvGrpSpPr/>
            <p:nvPr/>
          </p:nvGrpSpPr>
          <p:grpSpPr>
            <a:xfrm>
              <a:off x="1011134" y="4878803"/>
              <a:ext cx="10387173" cy="1913922"/>
              <a:chOff x="837176" y="4645013"/>
              <a:chExt cx="10387173" cy="1913922"/>
            </a:xfrm>
          </p:grpSpPr>
          <mc:AlternateContent xmlns:mc="http://schemas.openxmlformats.org/markup-compatibility/2006" xmlns:a14="http://schemas.microsoft.com/office/drawing/2010/main">
            <mc:Choice Requires="a14">
              <p:sp>
                <p:nvSpPr>
                  <p:cNvPr id="7" name="CuadroTexto 6"/>
                  <p:cNvSpPr txBox="1"/>
                  <p:nvPr/>
                </p:nvSpPr>
                <p:spPr>
                  <a:xfrm>
                    <a:off x="837176" y="4645013"/>
                    <a:ext cx="10387173" cy="1913922"/>
                  </a:xfrm>
                  <a:prstGeom prst="rect">
                    <a:avLst/>
                  </a:prstGeom>
                  <a:noFill/>
                </p:spPr>
                <p:txBody>
                  <a:bodyPr wrap="square" rtlCol="0">
                    <a:spAutoFit/>
                  </a:bodyPr>
                  <a:lstStyle/>
                  <a:p>
                    <a:r>
                      <a:rPr lang="es-AR" b="1" dirty="0" smtClean="0">
                        <a:latin typeface="+mj-lt"/>
                      </a:rPr>
                      <a:t>Teorema 2:</a:t>
                    </a:r>
                    <a:r>
                      <a:rPr lang="es-AR" dirty="0" smtClean="0">
                        <a:latin typeface="+mj-lt"/>
                      </a:rPr>
                      <a:t> Si la solución exacta del problema es </a:t>
                    </a:r>
                    <a14:m>
                      <m:oMath xmlns:m="http://schemas.openxmlformats.org/officeDocument/2006/math">
                        <m:r>
                          <a:rPr lang="es-AR" b="0" i="1" smtClean="0">
                            <a:latin typeface="Cambria Math" panose="02040503050406030204" pitchFamily="18" charset="0"/>
                          </a:rPr>
                          <m:t>𝑢</m:t>
                        </m:r>
                        <m:d>
                          <m:dPr>
                            <m:ctrlPr>
                              <a:rPr lang="es-AR" b="0" i="1" smtClean="0">
                                <a:latin typeface="Cambria Math" panose="02040503050406030204" pitchFamily="18" charset="0"/>
                              </a:rPr>
                            </m:ctrlPr>
                          </m:dPr>
                          <m:e>
                            <m:r>
                              <a:rPr lang="es-AR" b="0" i="1" smtClean="0">
                                <a:latin typeface="Cambria Math" panose="02040503050406030204" pitchFamily="18" charset="0"/>
                              </a:rPr>
                              <m:t>𝑥</m:t>
                            </m:r>
                          </m:e>
                        </m:d>
                        <m:r>
                          <a:rPr lang="es-AR" b="0" i="1" smtClean="0">
                            <a:latin typeface="Cambria Math" panose="02040503050406030204" pitchFamily="18" charset="0"/>
                            <a:ea typeface="Cambria Math" panose="02040503050406030204" pitchFamily="18" charset="0"/>
                          </a:rPr>
                          <m:t>∈ </m:t>
                        </m:r>
                        <m:sSup>
                          <m:sSupPr>
                            <m:ctrlPr>
                              <a:rPr lang="es-AR" b="0" i="1" smtClean="0">
                                <a:latin typeface="Cambria Math" panose="02040503050406030204" pitchFamily="18" charset="0"/>
                                <a:ea typeface="Cambria Math" panose="02040503050406030204" pitchFamily="18" charset="0"/>
                              </a:rPr>
                            </m:ctrlPr>
                          </m:sSupPr>
                          <m:e>
                            <m:r>
                              <a:rPr lang="es-AR" b="0" i="1" smtClean="0">
                                <a:latin typeface="Cambria Math" panose="02040503050406030204" pitchFamily="18" charset="0"/>
                                <a:ea typeface="Cambria Math" panose="02040503050406030204" pitchFamily="18" charset="0"/>
                              </a:rPr>
                              <m:t>𝐶</m:t>
                            </m:r>
                          </m:e>
                          <m:sup>
                            <m:r>
                              <a:rPr lang="es-AR" b="0" i="1" smtClean="0">
                                <a:latin typeface="Cambria Math" panose="02040503050406030204" pitchFamily="18" charset="0"/>
                                <a:ea typeface="Cambria Math" panose="02040503050406030204" pitchFamily="18" charset="0"/>
                              </a:rPr>
                              <m:t>4</m:t>
                            </m:r>
                          </m:sup>
                        </m:sSup>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0</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𝐿</m:t>
                            </m:r>
                          </m:e>
                        </m:d>
                        <m:r>
                          <a:rPr lang="es-AR" b="0" i="1" smtClean="0">
                            <a:latin typeface="Cambria Math" panose="02040503050406030204" pitchFamily="18" charset="0"/>
                            <a:ea typeface="Cambria Math" panose="02040503050406030204" pitchFamily="18" charset="0"/>
                          </a:rPr>
                          <m:t> </m:t>
                        </m:r>
                      </m:oMath>
                    </a14:m>
                    <a:endParaRPr lang="es-AR" b="0" dirty="0" smtClean="0">
                      <a:latin typeface="+mj-lt"/>
                      <a:ea typeface="Cambria Math" panose="02040503050406030204" pitchFamily="18" charset="0"/>
                    </a:endParaRPr>
                  </a:p>
                  <a:p>
                    <a:endParaRPr lang="es-AR" dirty="0" smtClean="0">
                      <a:latin typeface="+mj-lt"/>
                    </a:endParaRPr>
                  </a:p>
                  <a:p>
                    <a:endParaRPr lang="es-AR" dirty="0">
                      <a:latin typeface="+mj-lt"/>
                    </a:endParaRPr>
                  </a:p>
                  <a:p>
                    <a:endParaRPr lang="es-AR" dirty="0" smtClean="0">
                      <a:latin typeface="+mj-lt"/>
                    </a:endParaRPr>
                  </a:p>
                  <a:p>
                    <a:r>
                      <a:rPr lang="es-AR" dirty="0">
                        <a:latin typeface="+mj-lt"/>
                      </a:rPr>
                      <a:t>donde </a:t>
                    </a:r>
                    <a14:m>
                      <m:oMath xmlns:m="http://schemas.openxmlformats.org/officeDocument/2006/math">
                        <m:sSub>
                          <m:sSubPr>
                            <m:ctrlPr>
                              <a:rPr lang="es-AR" i="1">
                                <a:latin typeface="Cambria Math" panose="02040503050406030204" pitchFamily="18" charset="0"/>
                              </a:rPr>
                            </m:ctrlPr>
                          </m:sSubPr>
                          <m:e>
                            <m:r>
                              <a:rPr lang="es-AR">
                                <a:latin typeface="Cambria Math" panose="02040503050406030204" pitchFamily="18" charset="0"/>
                              </a:rPr>
                              <m:t>𝑀</m:t>
                            </m:r>
                          </m:e>
                          <m:sub>
                            <m:r>
                              <a:rPr lang="es-AR">
                                <a:latin typeface="Cambria Math" panose="02040503050406030204" pitchFamily="18" charset="0"/>
                              </a:rPr>
                              <m:t>4</m:t>
                            </m:r>
                          </m:sub>
                        </m:sSub>
                        <m:r>
                          <a:rPr lang="es-AR">
                            <a:latin typeface="Cambria Math" panose="02040503050406030204" pitchFamily="18" charset="0"/>
                          </a:rPr>
                          <m:t>=</m:t>
                        </m:r>
                        <m:sSub>
                          <m:sSubPr>
                            <m:ctrlPr>
                              <a:rPr lang="es-AR" i="1">
                                <a:latin typeface="Cambria Math" panose="02040503050406030204" pitchFamily="18" charset="0"/>
                              </a:rPr>
                            </m:ctrlPr>
                          </m:sSubPr>
                          <m:e>
                            <m:r>
                              <a:rPr lang="es-AR">
                                <a:latin typeface="Cambria Math" panose="02040503050406030204" pitchFamily="18" charset="0"/>
                              </a:rPr>
                              <m:t>𝑚𝑎𝑥</m:t>
                            </m:r>
                          </m:e>
                          <m:sub>
                            <m:r>
                              <a:rPr lang="es-AR">
                                <a:latin typeface="Cambria Math" panose="02040503050406030204" pitchFamily="18" charset="0"/>
                              </a:rPr>
                              <m:t>[</m:t>
                            </m:r>
                            <m:r>
                              <a:rPr lang="es-AR">
                                <a:latin typeface="Cambria Math" panose="02040503050406030204" pitchFamily="18" charset="0"/>
                              </a:rPr>
                              <m:t>0</m:t>
                            </m:r>
                            <m:r>
                              <a:rPr lang="es-AR">
                                <a:latin typeface="Cambria Math" panose="02040503050406030204" pitchFamily="18" charset="0"/>
                              </a:rPr>
                              <m:t>,</m:t>
                            </m:r>
                            <m:r>
                              <a:rPr lang="es-AR">
                                <a:latin typeface="Cambria Math" panose="02040503050406030204" pitchFamily="18" charset="0"/>
                              </a:rPr>
                              <m:t>𝐿</m:t>
                            </m:r>
                            <m:r>
                              <a:rPr lang="es-AR">
                                <a:latin typeface="Cambria Math" panose="02040503050406030204" pitchFamily="18" charset="0"/>
                              </a:rPr>
                              <m:t>]</m:t>
                            </m:r>
                          </m:sub>
                        </m:sSub>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a:latin typeface="Cambria Math" panose="02040503050406030204" pitchFamily="18" charset="0"/>
                                      </a:rPr>
                                      <m:t>𝑑</m:t>
                                    </m:r>
                                  </m:e>
                                  <m:sup>
                                    <m:r>
                                      <a:rPr lang="es-AR">
                                        <a:latin typeface="Cambria Math" panose="02040503050406030204" pitchFamily="18" charset="0"/>
                                      </a:rPr>
                                      <m:t>4</m:t>
                                    </m:r>
                                  </m:sup>
                                </m:sSup>
                                <m:r>
                                  <a:rPr lang="es-AR">
                                    <a:latin typeface="Cambria Math" panose="02040503050406030204" pitchFamily="18" charset="0"/>
                                  </a:rPr>
                                  <m:t>𝑢</m:t>
                                </m:r>
                              </m:num>
                              <m:den>
                                <m:sSup>
                                  <m:sSupPr>
                                    <m:ctrlPr>
                                      <a:rPr lang="es-AR" i="1">
                                        <a:latin typeface="Cambria Math" panose="02040503050406030204" pitchFamily="18" charset="0"/>
                                      </a:rPr>
                                    </m:ctrlPr>
                                  </m:sSupPr>
                                  <m:e>
                                    <m:r>
                                      <a:rPr lang="es-AR">
                                        <a:latin typeface="Cambria Math" panose="02040503050406030204" pitchFamily="18" charset="0"/>
                                      </a:rPr>
                                      <m:t>𝑑𝑥</m:t>
                                    </m:r>
                                  </m:e>
                                  <m:sup>
                                    <m:r>
                                      <a:rPr lang="es-AR">
                                        <a:latin typeface="Cambria Math" panose="02040503050406030204" pitchFamily="18" charset="0"/>
                                      </a:rPr>
                                      <m:t>4</m:t>
                                    </m:r>
                                  </m:sup>
                                </m:sSup>
                              </m:den>
                            </m:f>
                          </m:e>
                        </m:d>
                      </m:oMath>
                    </a14:m>
                    <a:r>
                      <a:rPr lang="es-AR" dirty="0">
                        <a:latin typeface="+mj-lt"/>
                      </a:rPr>
                      <a:t> y </a:t>
                    </a:r>
                    <a14:m>
                      <m:oMath xmlns:m="http://schemas.openxmlformats.org/officeDocument/2006/math">
                        <m:r>
                          <a:rPr lang="es-AR">
                            <a:latin typeface="Cambria Math" panose="02040503050406030204" pitchFamily="18" charset="0"/>
                          </a:rPr>
                          <m:t>𝐶</m:t>
                        </m:r>
                      </m:oMath>
                    </a14:m>
                    <a:r>
                      <a:rPr lang="es-AR" dirty="0">
                        <a:latin typeface="+mj-lt"/>
                      </a:rPr>
                      <a:t> es una constante que depende de los parámetros </a:t>
                    </a:r>
                    <a14:m>
                      <m:oMath xmlns:m="http://schemas.openxmlformats.org/officeDocument/2006/math">
                        <m:r>
                          <a:rPr lang="es-AR">
                            <a:latin typeface="Cambria Math" panose="02040503050406030204" pitchFamily="18" charset="0"/>
                          </a:rPr>
                          <m:t>𝑘</m:t>
                        </m:r>
                        <m:r>
                          <a:rPr lang="es-AR">
                            <a:latin typeface="Cambria Math" panose="02040503050406030204" pitchFamily="18" charset="0"/>
                          </a:rPr>
                          <m:t>, </m:t>
                        </m:r>
                        <m:r>
                          <a:rPr lang="es-AR">
                            <a:latin typeface="Cambria Math" panose="02040503050406030204" pitchFamily="18" charset="0"/>
                          </a:rPr>
                          <m:t>𝐿</m:t>
                        </m:r>
                        <m:r>
                          <a:rPr lang="es-AR">
                            <a:latin typeface="Cambria Math" panose="02040503050406030204" pitchFamily="18" charset="0"/>
                          </a:rPr>
                          <m:t>, </m:t>
                        </m:r>
                        <m:sSub>
                          <m:sSubPr>
                            <m:ctrlPr>
                              <a:rPr lang="es-AR" i="1">
                                <a:latin typeface="Cambria Math" panose="02040503050406030204" pitchFamily="18" charset="0"/>
                              </a:rPr>
                            </m:ctrlPr>
                          </m:sSubPr>
                          <m:e>
                            <m:r>
                              <a:rPr lang="es-AR">
                                <a:latin typeface="Cambria Math" panose="02040503050406030204" pitchFamily="18" charset="0"/>
                              </a:rPr>
                              <m:t>𝐻</m:t>
                            </m:r>
                          </m:e>
                          <m:sub>
                            <m:r>
                              <a:rPr lang="es-AR">
                                <a:latin typeface="Cambria Math" panose="02040503050406030204" pitchFamily="18" charset="0"/>
                              </a:rPr>
                              <m:t>1</m:t>
                            </m:r>
                          </m:sub>
                        </m:sSub>
                      </m:oMath>
                    </a14:m>
                    <a:r>
                      <a:rPr lang="es-AR" dirty="0">
                        <a:latin typeface="+mj-lt"/>
                      </a:rPr>
                      <a:t>, </a:t>
                    </a:r>
                    <a14:m>
                      <m:oMath xmlns:m="http://schemas.openxmlformats.org/officeDocument/2006/math">
                        <m:sSub>
                          <m:sSubPr>
                            <m:ctrlPr>
                              <a:rPr lang="es-AR" i="1">
                                <a:latin typeface="Cambria Math" panose="02040503050406030204" pitchFamily="18" charset="0"/>
                              </a:rPr>
                            </m:ctrlPr>
                          </m:sSubPr>
                          <m:e>
                            <m:r>
                              <a:rPr lang="es-AR">
                                <a:latin typeface="Cambria Math" panose="02040503050406030204" pitchFamily="18" charset="0"/>
                              </a:rPr>
                              <m:t>𝐻</m:t>
                            </m:r>
                          </m:e>
                          <m:sub>
                            <m:r>
                              <a:rPr lang="es-AR">
                                <a:latin typeface="Cambria Math" panose="02040503050406030204" pitchFamily="18" charset="0"/>
                              </a:rPr>
                              <m:t>2</m:t>
                            </m:r>
                          </m:sub>
                        </m:sSub>
                      </m:oMath>
                    </a14:m>
                    <a:r>
                      <a:rPr lang="es-AR" dirty="0">
                        <a:latin typeface="+mj-lt"/>
                      </a:rPr>
                      <a:t> de la ecuación, pero es independiente de la función </a:t>
                    </a:r>
                    <a14:m>
                      <m:oMath xmlns:m="http://schemas.openxmlformats.org/officeDocument/2006/math">
                        <m:r>
                          <a:rPr lang="es-AR">
                            <a:latin typeface="Cambria Math" panose="02040503050406030204" pitchFamily="18" charset="0"/>
                          </a:rPr>
                          <m:t>𝑓</m:t>
                        </m:r>
                        <m:d>
                          <m:dPr>
                            <m:ctrlPr>
                              <a:rPr lang="es-AR" i="1">
                                <a:latin typeface="Cambria Math" panose="02040503050406030204" pitchFamily="18" charset="0"/>
                              </a:rPr>
                            </m:ctrlPr>
                          </m:dPr>
                          <m:e>
                            <m:r>
                              <a:rPr lang="es-AR">
                                <a:latin typeface="Cambria Math" panose="02040503050406030204" pitchFamily="18" charset="0"/>
                              </a:rPr>
                              <m:t>𝑥</m:t>
                            </m:r>
                          </m:e>
                        </m:d>
                        <m:r>
                          <a:rPr lang="es-AR">
                            <a:latin typeface="Cambria Math" panose="02040503050406030204" pitchFamily="18" charset="0"/>
                          </a:rPr>
                          <m:t>,</m:t>
                        </m:r>
                      </m:oMath>
                    </a14:m>
                    <a:r>
                      <a:rPr lang="es-AR" dirty="0">
                        <a:latin typeface="+mj-lt"/>
                      </a:rPr>
                      <a:t> del dato </a:t>
                    </a:r>
                    <a14:m>
                      <m:oMath xmlns:m="http://schemas.openxmlformats.org/officeDocument/2006/math">
                        <m:sSub>
                          <m:sSubPr>
                            <m:ctrlPr>
                              <a:rPr lang="es-AR" i="1">
                                <a:latin typeface="Cambria Math" panose="02040503050406030204" pitchFamily="18" charset="0"/>
                              </a:rPr>
                            </m:ctrlPr>
                          </m:sSubPr>
                          <m:e>
                            <m:r>
                              <a:rPr lang="es-AR">
                                <a:latin typeface="Cambria Math" panose="02040503050406030204" pitchFamily="18" charset="0"/>
                              </a:rPr>
                              <m:t>𝑢</m:t>
                            </m:r>
                          </m:e>
                          <m:sub>
                            <m:r>
                              <a:rPr lang="es-AR">
                                <a:latin typeface="Cambria Math" panose="02040503050406030204" pitchFamily="18" charset="0"/>
                              </a:rPr>
                              <m:t>𝐸</m:t>
                            </m:r>
                          </m:sub>
                        </m:sSub>
                      </m:oMath>
                    </a14:m>
                    <a:r>
                      <a:rPr lang="es-AR" dirty="0">
                        <a:latin typeface="+mj-lt"/>
                      </a:rPr>
                      <a:t> y del parámetro de discretización </a:t>
                    </a:r>
                    <a14:m>
                      <m:oMath xmlns:m="http://schemas.openxmlformats.org/officeDocument/2006/math">
                        <m:r>
                          <a:rPr lang="es-AR">
                            <a:latin typeface="Cambria Math" panose="02040503050406030204" pitchFamily="18" charset="0"/>
                          </a:rPr>
                          <m:t>h</m:t>
                        </m:r>
                        <m:r>
                          <a:rPr lang="es-AR">
                            <a:latin typeface="Cambria Math" panose="02040503050406030204" pitchFamily="18" charset="0"/>
                          </a:rPr>
                          <m:t>.</m:t>
                        </m:r>
                      </m:oMath>
                    </a14:m>
                    <a:endParaRPr lang="es-AR" dirty="0">
                      <a:latin typeface="+mj-lt"/>
                    </a:endParaRPr>
                  </a:p>
                </p:txBody>
              </p:sp>
            </mc:Choice>
            <mc:Fallback xmlns="">
              <p:sp>
                <p:nvSpPr>
                  <p:cNvPr id="7" name="CuadroTexto 6"/>
                  <p:cNvSpPr txBox="1">
                    <a:spLocks noRot="1" noChangeAspect="1" noMove="1" noResize="1" noEditPoints="1" noAdjustHandles="1" noChangeArrowheads="1" noChangeShapeType="1" noTextEdit="1"/>
                  </p:cNvSpPr>
                  <p:nvPr/>
                </p:nvSpPr>
                <p:spPr>
                  <a:xfrm>
                    <a:off x="837176" y="4645013"/>
                    <a:ext cx="10387173" cy="1913922"/>
                  </a:xfrm>
                  <a:prstGeom prst="rect">
                    <a:avLst/>
                  </a:prstGeom>
                  <a:blipFill>
                    <a:blip r:embed="rId2"/>
                    <a:stretch>
                      <a:fillRect l="-528" t="-1274" b="-5096"/>
                    </a:stretch>
                  </a:blipFill>
                </p:spPr>
                <p:txBody>
                  <a:bodyPr/>
                  <a:lstStyle/>
                  <a:p>
                    <a:r>
                      <a:rPr lang="es-AR">
                        <a:noFill/>
                      </a:rPr>
                      <a:t> </a:t>
                    </a:r>
                  </a:p>
                </p:txBody>
              </p:sp>
            </mc:Fallback>
          </mc:AlternateContent>
          <p:pic>
            <p:nvPicPr>
              <p:cNvPr id="8" name="Imagen 7"/>
              <p:cNvPicPr>
                <a:picLocks noChangeAspect="1"/>
              </p:cNvPicPr>
              <p:nvPr/>
            </p:nvPicPr>
            <p:blipFill>
              <a:blip r:embed="rId3"/>
              <a:stretch>
                <a:fillRect/>
              </a:stretch>
            </p:blipFill>
            <p:spPr>
              <a:xfrm>
                <a:off x="2314938" y="5068500"/>
                <a:ext cx="5515745" cy="533474"/>
              </a:xfrm>
              <a:prstGeom prst="rect">
                <a:avLst/>
              </a:prstGeom>
            </p:spPr>
          </p:pic>
        </p:grpSp>
        <p:pic>
          <p:nvPicPr>
            <p:cNvPr id="9" name="Imagen 8"/>
            <p:cNvPicPr>
              <a:picLocks noChangeAspect="1"/>
            </p:cNvPicPr>
            <p:nvPr/>
          </p:nvPicPr>
          <p:blipFill>
            <a:blip r:embed="rId4"/>
            <a:stretch>
              <a:fillRect/>
            </a:stretch>
          </p:blipFill>
          <p:spPr>
            <a:xfrm>
              <a:off x="1459471" y="1006343"/>
              <a:ext cx="8802130" cy="1074312"/>
            </a:xfrm>
            <a:prstGeom prst="rect">
              <a:avLst/>
            </a:prstGeom>
          </p:spPr>
        </p:pic>
        <p:pic>
          <p:nvPicPr>
            <p:cNvPr id="11" name="Imagen 10"/>
            <p:cNvPicPr>
              <a:picLocks noChangeAspect="1"/>
            </p:cNvPicPr>
            <p:nvPr/>
          </p:nvPicPr>
          <p:blipFill>
            <a:blip r:embed="rId5"/>
            <a:stretch>
              <a:fillRect/>
            </a:stretch>
          </p:blipFill>
          <p:spPr>
            <a:xfrm>
              <a:off x="4062563" y="1675498"/>
              <a:ext cx="6199038" cy="2643513"/>
            </a:xfrm>
            <a:prstGeom prst="rect">
              <a:avLst/>
            </a:prstGeom>
          </p:spPr>
        </p:pic>
      </p:grpSp>
    </p:spTree>
    <p:extLst>
      <p:ext uri="{BB962C8B-B14F-4D97-AF65-F5344CB8AC3E}">
        <p14:creationId xmlns:p14="http://schemas.microsoft.com/office/powerpoint/2010/main" val="2205087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sp>
        <p:nvSpPr>
          <p:cNvPr id="2" name="CuadroTexto 1"/>
          <p:cNvSpPr txBox="1"/>
          <p:nvPr/>
        </p:nvSpPr>
        <p:spPr>
          <a:xfrm>
            <a:off x="1005266" y="1138941"/>
            <a:ext cx="8683339" cy="400110"/>
          </a:xfrm>
          <a:prstGeom prst="rect">
            <a:avLst/>
          </a:prstGeom>
          <a:noFill/>
        </p:spPr>
        <p:txBody>
          <a:bodyPr wrap="none" rtlCol="0">
            <a:spAutoFit/>
          </a:bodyPr>
          <a:lstStyle/>
          <a:p>
            <a:r>
              <a:rPr lang="es-AR" sz="2000" b="1" dirty="0" smtClean="0">
                <a:latin typeface="+mj-lt"/>
              </a:rPr>
              <a:t>Sigamos con los ejemplos del apunte y las condiciones de borde Neumann o Mixtas:</a:t>
            </a:r>
            <a:endParaRPr lang="es-AR" sz="2000" b="1" dirty="0">
              <a:latin typeface="+mj-lt"/>
            </a:endParaRPr>
          </a:p>
        </p:txBody>
      </p:sp>
      <p:sp>
        <p:nvSpPr>
          <p:cNvPr id="3" name="Rectángulo 2"/>
          <p:cNvSpPr/>
          <p:nvPr/>
        </p:nvSpPr>
        <p:spPr>
          <a:xfrm>
            <a:off x="1005266" y="1599336"/>
            <a:ext cx="5490029" cy="369332"/>
          </a:xfrm>
          <a:prstGeom prst="rect">
            <a:avLst/>
          </a:prstGeom>
        </p:spPr>
        <p:txBody>
          <a:bodyPr wrap="none">
            <a:spAutoFit/>
          </a:bodyPr>
          <a:lstStyle/>
          <a:p>
            <a:r>
              <a:rPr lang="es-AR" b="1" dirty="0" smtClean="0">
                <a:latin typeface="+mj-lt"/>
              </a:rPr>
              <a:t>Condiciones de contorno tipo Neumann (“flujo impuesto”)</a:t>
            </a:r>
            <a:endParaRPr lang="es-AR" b="1" dirty="0">
              <a:latin typeface="+mj-lt"/>
            </a:endParaRPr>
          </a:p>
        </p:txBody>
      </p:sp>
      <p:grpSp>
        <p:nvGrpSpPr>
          <p:cNvPr id="11" name="Grupo 10"/>
          <p:cNvGrpSpPr/>
          <p:nvPr/>
        </p:nvGrpSpPr>
        <p:grpSpPr>
          <a:xfrm>
            <a:off x="1817840" y="2028953"/>
            <a:ext cx="8935697" cy="4693959"/>
            <a:chOff x="764997" y="1647655"/>
            <a:chExt cx="8935697" cy="4693959"/>
          </a:xfrm>
        </p:grpSpPr>
        <p:sp>
          <p:nvSpPr>
            <p:cNvPr id="5" name="Rectángulo 4"/>
            <p:cNvSpPr/>
            <p:nvPr/>
          </p:nvSpPr>
          <p:spPr>
            <a:xfrm>
              <a:off x="990421" y="1647655"/>
              <a:ext cx="3253542" cy="369332"/>
            </a:xfrm>
            <a:prstGeom prst="rect">
              <a:avLst/>
            </a:prstGeom>
          </p:spPr>
          <p:txBody>
            <a:bodyPr wrap="square">
              <a:spAutoFit/>
            </a:bodyPr>
            <a:lstStyle/>
            <a:p>
              <a:r>
                <a:rPr lang="es-AR" dirty="0" smtClean="0">
                  <a:latin typeface="+mj-lt"/>
                </a:rPr>
                <a:t>El problema a resolver es:</a:t>
              </a:r>
              <a:endParaRPr lang="es-AR" dirty="0">
                <a:latin typeface="+mj-lt"/>
              </a:endParaRPr>
            </a:p>
          </p:txBody>
        </p:sp>
        <p:pic>
          <p:nvPicPr>
            <p:cNvPr id="7" name="Imagen 6"/>
            <p:cNvPicPr>
              <a:picLocks noChangeAspect="1"/>
            </p:cNvPicPr>
            <p:nvPr/>
          </p:nvPicPr>
          <p:blipFill>
            <a:blip r:embed="rId2"/>
            <a:stretch>
              <a:fillRect/>
            </a:stretch>
          </p:blipFill>
          <p:spPr>
            <a:xfrm>
              <a:off x="3789716" y="1832321"/>
              <a:ext cx="2886261" cy="1628676"/>
            </a:xfrm>
            <a:prstGeom prst="rect">
              <a:avLst/>
            </a:prstGeom>
          </p:spPr>
        </p:pic>
        <mc:AlternateContent xmlns:mc="http://schemas.openxmlformats.org/markup-compatibility/2006" xmlns:a14="http://schemas.microsoft.com/office/drawing/2010/main">
          <mc:Choice Requires="a14">
            <p:sp>
              <p:nvSpPr>
                <p:cNvPr id="8" name="Rectángulo 7"/>
                <p:cNvSpPr/>
                <p:nvPr/>
              </p:nvSpPr>
              <p:spPr>
                <a:xfrm>
                  <a:off x="827288" y="3276331"/>
                  <a:ext cx="3808800" cy="369332"/>
                </a:xfrm>
                <a:prstGeom prst="rect">
                  <a:avLst/>
                </a:prstGeom>
              </p:spPr>
              <p:txBody>
                <a:bodyPr wrap="none">
                  <a:spAutoFit/>
                </a:bodyPr>
                <a:lstStyle/>
                <a:p>
                  <a:r>
                    <a:rPr lang="es-AR" dirty="0" smtClean="0"/>
                    <a:t>Ahora </a:t>
                  </a:r>
                  <a14:m>
                    <m:oMath xmlns:m="http://schemas.openxmlformats.org/officeDocument/2006/math">
                      <m:sSub>
                        <m:sSubPr>
                          <m:ctrlPr>
                            <a:rPr lang="es-AR" i="1" smtClean="0">
                              <a:latin typeface="Cambria Math" panose="02040503050406030204" pitchFamily="18" charset="0"/>
                            </a:rPr>
                          </m:ctrlPr>
                        </m:sSubPr>
                        <m:e>
                          <m:r>
                            <a:rPr lang="es-AR" i="1" smtClean="0">
                              <a:latin typeface="Cambria Math" panose="02040503050406030204" pitchFamily="18" charset="0"/>
                              <a:ea typeface="Cambria Math" panose="02040503050406030204" pitchFamily="18" charset="0"/>
                            </a:rPr>
                            <m:t>𝜙</m:t>
                          </m:r>
                        </m:e>
                        <m:sub>
                          <m:r>
                            <a:rPr lang="es-AR" b="0" i="1" smtClean="0">
                              <a:latin typeface="Cambria Math" panose="02040503050406030204" pitchFamily="18" charset="0"/>
                            </a:rPr>
                            <m:t>𝐿</m:t>
                          </m:r>
                        </m:sub>
                      </m:sSub>
                    </m:oMath>
                  </a14:m>
                  <a:r>
                    <a:rPr lang="es-AR" dirty="0" smtClean="0"/>
                    <a:t> pasa a ser una incógnita más</a:t>
                  </a:r>
                  <a:endParaRPr lang="es-AR" dirty="0"/>
                </a:p>
              </p:txBody>
            </p:sp>
          </mc:Choice>
          <mc:Fallback xmlns="">
            <p:sp>
              <p:nvSpPr>
                <p:cNvPr id="8" name="Rectángulo 7"/>
                <p:cNvSpPr>
                  <a:spLocks noRot="1" noChangeAspect="1" noMove="1" noResize="1" noEditPoints="1" noAdjustHandles="1" noChangeArrowheads="1" noChangeShapeType="1" noTextEdit="1"/>
                </p:cNvSpPr>
                <p:nvPr/>
              </p:nvSpPr>
              <p:spPr>
                <a:xfrm>
                  <a:off x="827288" y="3276331"/>
                  <a:ext cx="3808800" cy="369332"/>
                </a:xfrm>
                <a:prstGeom prst="rect">
                  <a:avLst/>
                </a:prstGeom>
                <a:blipFill>
                  <a:blip r:embed="rId3"/>
                  <a:stretch>
                    <a:fillRect l="-1280" t="-8197" r="-640" b="-24590"/>
                  </a:stretch>
                </a:blipFill>
              </p:spPr>
              <p:txBody>
                <a:bodyPr/>
                <a:lstStyle/>
                <a:p>
                  <a:r>
                    <a:rPr lang="es-AR">
                      <a:noFill/>
                    </a:rPr>
                    <a:t> </a:t>
                  </a:r>
                </a:p>
              </p:txBody>
            </p:sp>
          </mc:Fallback>
        </mc:AlternateContent>
        <p:pic>
          <p:nvPicPr>
            <p:cNvPr id="9" name="Imagen 8"/>
            <p:cNvPicPr>
              <a:picLocks noChangeAspect="1"/>
            </p:cNvPicPr>
            <p:nvPr/>
          </p:nvPicPr>
          <p:blipFill>
            <a:blip r:embed="rId4"/>
            <a:stretch>
              <a:fillRect/>
            </a:stretch>
          </p:blipFill>
          <p:spPr>
            <a:xfrm>
              <a:off x="4243963" y="3460997"/>
              <a:ext cx="2381582" cy="1876687"/>
            </a:xfrm>
            <a:prstGeom prst="rect">
              <a:avLst/>
            </a:prstGeom>
          </p:spPr>
        </p:pic>
        <p:pic>
          <p:nvPicPr>
            <p:cNvPr id="10" name="Imagen 9"/>
            <p:cNvPicPr>
              <a:picLocks noChangeAspect="1"/>
            </p:cNvPicPr>
            <p:nvPr/>
          </p:nvPicPr>
          <p:blipFill>
            <a:blip r:embed="rId5"/>
            <a:stretch>
              <a:fillRect/>
            </a:stretch>
          </p:blipFill>
          <p:spPr>
            <a:xfrm>
              <a:off x="764997" y="5522350"/>
              <a:ext cx="8935697" cy="819264"/>
            </a:xfrm>
            <a:prstGeom prst="rect">
              <a:avLst/>
            </a:prstGeom>
          </p:spPr>
        </p:pic>
      </p:grpSp>
    </p:spTree>
    <p:extLst>
      <p:ext uri="{BB962C8B-B14F-4D97-AF65-F5344CB8AC3E}">
        <p14:creationId xmlns:p14="http://schemas.microsoft.com/office/powerpoint/2010/main" val="2435800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p:sp>
        <p:nvSpPr>
          <p:cNvPr id="2" name="Rectángulo 1"/>
          <p:cNvSpPr/>
          <p:nvPr/>
        </p:nvSpPr>
        <p:spPr>
          <a:xfrm>
            <a:off x="1271080" y="1345129"/>
            <a:ext cx="9808723" cy="369332"/>
          </a:xfrm>
          <a:prstGeom prst="rect">
            <a:avLst/>
          </a:prstGeom>
        </p:spPr>
        <p:txBody>
          <a:bodyPr wrap="square">
            <a:spAutoFit/>
          </a:bodyPr>
          <a:lstStyle/>
          <a:p>
            <a:r>
              <a:rPr lang="es-ES" b="1" dirty="0" smtClean="0">
                <a:latin typeface="+mj-lt"/>
              </a:rPr>
              <a:t>Aplicación a problemas estacionarios, solo conducción y términos fuentes</a:t>
            </a:r>
            <a:endParaRPr lang="es-AR" b="1" dirty="0">
              <a:latin typeface="+mj-lt"/>
            </a:endParaRPr>
          </a:p>
        </p:txBody>
      </p:sp>
      <mc:AlternateContent xmlns:mc="http://schemas.openxmlformats.org/markup-compatibility/2006" xmlns:a14="http://schemas.microsoft.com/office/drawing/2010/main">
        <mc:Choice Requires="a14">
          <p:sp>
            <p:nvSpPr>
              <p:cNvPr id="6" name="Rectángulo 5"/>
              <p:cNvSpPr/>
              <p:nvPr/>
            </p:nvSpPr>
            <p:spPr>
              <a:xfrm>
                <a:off x="1271080" y="1742290"/>
                <a:ext cx="10051916" cy="1477328"/>
              </a:xfrm>
              <a:prstGeom prst="rect">
                <a:avLst/>
              </a:prstGeom>
            </p:spPr>
            <p:txBody>
              <a:bodyPr wrap="square">
                <a:spAutoFit/>
              </a:bodyPr>
              <a:lstStyle/>
              <a:p>
                <a:pPr algn="just"/>
                <a:r>
                  <a:rPr lang="es-ES" dirty="0" smtClean="0">
                    <a:latin typeface="+mj-lt"/>
                  </a:rPr>
                  <a:t>El objetivo es simplificar el problema y sólo utilizar una dimensión espacial asumiendo un estado estacionario. Las variables independientes, normalmente </a:t>
                </a:r>
                <a14:m>
                  <m:oMath xmlns:m="http://schemas.openxmlformats.org/officeDocument/2006/math">
                    <m:r>
                      <a:rPr lang="es-AR" b="1" i="1" smtClean="0">
                        <a:latin typeface="Cambria Math" panose="02040503050406030204" pitchFamily="18" charset="0"/>
                      </a:rPr>
                      <m:t>𝒙</m:t>
                    </m:r>
                    <m:r>
                      <a:rPr lang="es-AR" b="0" i="1" smtClean="0">
                        <a:latin typeface="Cambria Math" panose="02040503050406030204" pitchFamily="18" charset="0"/>
                      </a:rPr>
                      <m:t>=</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𝑥</m:t>
                        </m:r>
                        <m:r>
                          <a:rPr lang="es-AR" b="0" i="1" smtClean="0">
                            <a:latin typeface="Cambria Math" panose="02040503050406030204" pitchFamily="18" charset="0"/>
                          </a:rPr>
                          <m:t>,</m:t>
                        </m:r>
                        <m:r>
                          <a:rPr lang="es-AR" b="0" i="1" smtClean="0">
                            <a:latin typeface="Cambria Math" panose="02040503050406030204" pitchFamily="18" charset="0"/>
                          </a:rPr>
                          <m:t>𝑦</m:t>
                        </m:r>
                        <m:r>
                          <a:rPr lang="es-AR" b="0" i="1" smtClean="0">
                            <a:latin typeface="Cambria Math" panose="02040503050406030204" pitchFamily="18" charset="0"/>
                          </a:rPr>
                          <m:t>,</m:t>
                        </m:r>
                        <m:r>
                          <a:rPr lang="es-AR" b="0" i="1" smtClean="0">
                            <a:latin typeface="Cambria Math" panose="02040503050406030204" pitchFamily="18" charset="0"/>
                          </a:rPr>
                          <m:t>𝑧</m:t>
                        </m:r>
                      </m:e>
                    </m:d>
                    <m:r>
                      <a:rPr lang="es-AR" b="0" i="0" smtClean="0">
                        <a:latin typeface="Cambria Math" panose="02040503050406030204" pitchFamily="18" charset="0"/>
                      </a:rPr>
                      <m:t>, </m:t>
                    </m:r>
                  </m:oMath>
                </a14:m>
                <a:r>
                  <a:rPr lang="es-ES" dirty="0" smtClean="0">
                    <a:latin typeface="+mj-lt"/>
                  </a:rPr>
                  <a:t> y el tiempo  (t) se reducen simplemente a </a:t>
                </a:r>
                <a14:m>
                  <m:oMath xmlns:m="http://schemas.openxmlformats.org/officeDocument/2006/math">
                    <m:r>
                      <a:rPr lang="es-AR" b="0" i="1" smtClean="0">
                        <a:latin typeface="Cambria Math" panose="02040503050406030204" pitchFamily="18" charset="0"/>
                      </a:rPr>
                      <m:t>𝑥</m:t>
                    </m:r>
                  </m:oMath>
                </a14:m>
                <a:r>
                  <a:rPr lang="es-ES" dirty="0" smtClean="0">
                    <a:latin typeface="+mj-lt"/>
                  </a:rPr>
                  <a:t> con lo cual las ecuaciones a derivadas parciales (PDEs) se transforman en ecuaciones diferenciales ordinarias (ODEs). En este caso hemos dejado el término </a:t>
                </a:r>
                <a14:m>
                  <m:oMath xmlns:m="http://schemas.openxmlformats.org/officeDocument/2006/math">
                    <m:r>
                      <a:rPr lang="es-AR" b="0" i="1" smtClean="0">
                        <a:latin typeface="Cambria Math" panose="02040503050406030204" pitchFamily="18" charset="0"/>
                      </a:rPr>
                      <m:t>𝑐</m:t>
                    </m:r>
                    <m:r>
                      <a:rPr lang="es-AR" b="0" i="1" smtClean="0">
                        <a:latin typeface="Cambria Math" panose="02040503050406030204" pitchFamily="18" charset="0"/>
                        <a:ea typeface="Cambria Math" panose="02040503050406030204" pitchFamily="18" charset="0"/>
                      </a:rPr>
                      <m:t>𝜙</m:t>
                    </m:r>
                  </m:oMath>
                </a14:m>
                <a:r>
                  <a:rPr lang="es-AR" dirty="0" smtClean="0">
                    <a:latin typeface="+mj-lt"/>
                  </a:rPr>
                  <a:t>, que representa un término reactivo.</a:t>
                </a:r>
                <a:endParaRPr lang="es-AR" dirty="0">
                  <a:latin typeface="+mj-lt"/>
                </a:endParaRPr>
              </a:p>
            </p:txBody>
          </p:sp>
        </mc:Choice>
        <mc:Fallback xmlns="">
          <p:sp>
            <p:nvSpPr>
              <p:cNvPr id="6" name="Rectángulo 5"/>
              <p:cNvSpPr>
                <a:spLocks noRot="1" noChangeAspect="1" noMove="1" noResize="1" noEditPoints="1" noAdjustHandles="1" noChangeArrowheads="1" noChangeShapeType="1" noTextEdit="1"/>
              </p:cNvSpPr>
              <p:nvPr/>
            </p:nvSpPr>
            <p:spPr>
              <a:xfrm>
                <a:off x="1271080" y="1742290"/>
                <a:ext cx="10051916" cy="1477328"/>
              </a:xfrm>
              <a:prstGeom prst="rect">
                <a:avLst/>
              </a:prstGeom>
              <a:blipFill>
                <a:blip r:embed="rId2"/>
                <a:stretch>
                  <a:fillRect l="-546" t="-2479" r="-546" b="-5785"/>
                </a:stretch>
              </a:blipFill>
            </p:spPr>
            <p:txBody>
              <a:bodyPr/>
              <a:lstStyle/>
              <a:p>
                <a:r>
                  <a:rPr lang="es-AR">
                    <a:noFill/>
                  </a:rPr>
                  <a:t> </a:t>
                </a:r>
              </a:p>
            </p:txBody>
          </p:sp>
        </mc:Fallback>
      </mc:AlternateContent>
      <p:pic>
        <p:nvPicPr>
          <p:cNvPr id="7" name="Imagen 6"/>
          <p:cNvPicPr>
            <a:picLocks noChangeAspect="1"/>
          </p:cNvPicPr>
          <p:nvPr/>
        </p:nvPicPr>
        <p:blipFill>
          <a:blip r:embed="rId3"/>
          <a:stretch>
            <a:fillRect/>
          </a:stretch>
        </p:blipFill>
        <p:spPr>
          <a:xfrm>
            <a:off x="4439404" y="2970447"/>
            <a:ext cx="2221570" cy="774701"/>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1488332" y="3745148"/>
                <a:ext cx="9834664" cy="2308324"/>
              </a:xfrm>
              <a:prstGeom prst="rect">
                <a:avLst/>
              </a:prstGeom>
              <a:noFill/>
            </p:spPr>
            <p:txBody>
              <a:bodyPr wrap="square" rtlCol="0">
                <a:spAutoFit/>
              </a:bodyPr>
              <a:lstStyle/>
              <a:p>
                <a:r>
                  <a:rPr lang="es-AR" dirty="0" smtClean="0">
                    <a:latin typeface="+mj-lt"/>
                  </a:rPr>
                  <a:t>El término </a:t>
                </a:r>
                <a14:m>
                  <m:oMath xmlns:m="http://schemas.openxmlformats.org/officeDocument/2006/math">
                    <m:r>
                      <a:rPr lang="es-AR" b="0" i="1" smtClean="0">
                        <a:latin typeface="Cambria Math" panose="02040503050406030204" pitchFamily="18" charset="0"/>
                      </a:rPr>
                      <m:t>𝑐</m:t>
                    </m:r>
                    <m:r>
                      <a:rPr lang="es-AR" b="0" i="1" smtClean="0">
                        <a:latin typeface="Cambria Math" panose="02040503050406030204" pitchFamily="18" charset="0"/>
                        <a:ea typeface="Cambria Math" panose="02040503050406030204" pitchFamily="18" charset="0"/>
                      </a:rPr>
                      <m:t>𝜙</m:t>
                    </m:r>
                  </m:oMath>
                </a14:m>
                <a:r>
                  <a:rPr lang="es-AR" dirty="0" smtClean="0">
                    <a:latin typeface="+mj-lt"/>
                  </a:rPr>
                  <a:t>, </a:t>
                </a:r>
                <a:r>
                  <a:rPr lang="es-ES" dirty="0" smtClean="0">
                    <a:latin typeface="+mj-lt"/>
                  </a:rPr>
                  <a:t>se suele llamar </a:t>
                </a:r>
                <a:r>
                  <a:rPr lang="es-ES" b="1" dirty="0" smtClean="0">
                    <a:latin typeface="+mj-lt"/>
                  </a:rPr>
                  <a:t>término reactivo</a:t>
                </a:r>
                <a:r>
                  <a:rPr lang="es-ES" dirty="0" smtClean="0">
                    <a:latin typeface="+mj-lt"/>
                  </a:rPr>
                  <a:t> o de </a:t>
                </a:r>
                <a:r>
                  <a:rPr lang="es-ES" b="1" dirty="0" smtClean="0">
                    <a:latin typeface="+mj-lt"/>
                  </a:rPr>
                  <a:t>absorción/decadencia</a:t>
                </a:r>
                <a:r>
                  <a:rPr lang="es-ES" dirty="0" smtClean="0">
                    <a:latin typeface="+mj-lt"/>
                  </a:rPr>
                  <a:t>.</a:t>
                </a:r>
              </a:p>
              <a:p>
                <a:endParaRPr lang="es-ES" dirty="0" smtClean="0">
                  <a:latin typeface="+mj-lt"/>
                </a:endParaRPr>
              </a:p>
              <a:p>
                <a:r>
                  <a:rPr lang="es-ES" b="1" dirty="0" smtClean="0">
                    <a:latin typeface="+mj-lt"/>
                  </a:rPr>
                  <a:t>Interpretación física:</a:t>
                </a:r>
              </a:p>
              <a:p>
                <a:pPr algn="just"/>
                <a:r>
                  <a:rPr lang="es-ES" b="1" dirty="0" smtClean="0">
                    <a:latin typeface="+mj-lt"/>
                  </a:rPr>
                  <a:t>Matemáticamente,</a:t>
                </a:r>
                <a:r>
                  <a:rPr lang="es-ES" dirty="0" smtClean="0">
                    <a:latin typeface="+mj-lt"/>
                  </a:rPr>
                  <a:t> es una contribución proporcional a la propia variable temporal </a:t>
                </a:r>
                <a14:m>
                  <m:oMath xmlns:m="http://schemas.openxmlformats.org/officeDocument/2006/math">
                    <m:r>
                      <a:rPr lang="es-AR" b="0" i="1" smtClean="0">
                        <a:latin typeface="Cambria Math" panose="02040503050406030204" pitchFamily="18" charset="0"/>
                        <a:ea typeface="Cambria Math" panose="02040503050406030204" pitchFamily="18" charset="0"/>
                      </a:rPr>
                      <m:t>𝜙</m:t>
                    </m:r>
                  </m:oMath>
                </a14:m>
                <a:r>
                  <a:rPr lang="es-ES" dirty="0" smtClean="0">
                    <a:latin typeface="+mj-lt"/>
                  </a:rPr>
                  <a:t>. </a:t>
                </a:r>
                <a:r>
                  <a:rPr lang="es-ES" b="1" dirty="0" smtClean="0">
                    <a:latin typeface="+mj-lt"/>
                  </a:rPr>
                  <a:t>Físicamente</a:t>
                </a:r>
                <a:r>
                  <a:rPr lang="es-ES" dirty="0" smtClean="0">
                    <a:latin typeface="+mj-lt"/>
                  </a:rPr>
                  <a:t>, significa que </a:t>
                </a:r>
                <a:r>
                  <a:rPr lang="es-ES" b="1" dirty="0" smtClean="0">
                    <a:latin typeface="+mj-lt"/>
                  </a:rPr>
                  <a:t>la temperatura (o concentración, si hablamos de transporte de masa) tiende a decaer de manera proporcional a su valor local</a:t>
                </a:r>
                <a:r>
                  <a:rPr lang="es-ES" dirty="0" smtClean="0">
                    <a:latin typeface="+mj-lt"/>
                  </a:rPr>
                  <a:t>. El parámetro </a:t>
                </a:r>
                <a14:m>
                  <m:oMath xmlns:m="http://schemas.openxmlformats.org/officeDocument/2006/math">
                    <m:r>
                      <a:rPr lang="es-AR" b="0" i="1" smtClean="0">
                        <a:latin typeface="Cambria Math" panose="02040503050406030204" pitchFamily="18" charset="0"/>
                      </a:rPr>
                      <m:t>𝑐</m:t>
                    </m:r>
                  </m:oMath>
                </a14:m>
                <a:r>
                  <a:rPr lang="es-ES" dirty="0" smtClean="0">
                    <a:latin typeface="+mj-lt"/>
                  </a:rPr>
                  <a:t> actúa como una constante de “pérdida” o “consumo” de calor.</a:t>
                </a:r>
              </a:p>
              <a:p>
                <a:endParaRPr lang="es-AR"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488332" y="3745148"/>
                <a:ext cx="9834664" cy="2308324"/>
              </a:xfrm>
              <a:prstGeom prst="rect">
                <a:avLst/>
              </a:prstGeom>
              <a:blipFill>
                <a:blip r:embed="rId4"/>
                <a:stretch>
                  <a:fillRect l="-496" t="-1319" r="-558"/>
                </a:stretch>
              </a:blipFill>
            </p:spPr>
            <p:txBody>
              <a:bodyPr/>
              <a:lstStyle/>
              <a:p>
                <a:r>
                  <a:rPr lang="es-AR">
                    <a:noFill/>
                  </a:rPr>
                  <a:t> </a:t>
                </a:r>
              </a:p>
            </p:txBody>
          </p:sp>
        </mc:Fallback>
      </mc:AlternateContent>
    </p:spTree>
    <p:extLst>
      <p:ext uri="{BB962C8B-B14F-4D97-AF65-F5344CB8AC3E}">
        <p14:creationId xmlns:p14="http://schemas.microsoft.com/office/powerpoint/2010/main" val="412652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423354" y="1064827"/>
            <a:ext cx="9078592" cy="5630061"/>
          </a:xfrm>
          <a:prstGeom prst="rect">
            <a:avLst/>
          </a:prstGeom>
        </p:spPr>
      </p:pic>
    </p:spTree>
    <p:extLst>
      <p:ext uri="{BB962C8B-B14F-4D97-AF65-F5344CB8AC3E}">
        <p14:creationId xmlns:p14="http://schemas.microsoft.com/office/powerpoint/2010/main" val="13789744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404316" y="1064827"/>
            <a:ext cx="8907118" cy="1066949"/>
          </a:xfrm>
          <a:prstGeom prst="rect">
            <a:avLst/>
          </a:prstGeom>
        </p:spPr>
      </p:pic>
      <p:grpSp>
        <p:nvGrpSpPr>
          <p:cNvPr id="8" name="Grupo 7"/>
          <p:cNvGrpSpPr/>
          <p:nvPr/>
        </p:nvGrpSpPr>
        <p:grpSpPr>
          <a:xfrm>
            <a:off x="1404316" y="2233468"/>
            <a:ext cx="8964276" cy="3734018"/>
            <a:chOff x="1404316" y="2233468"/>
            <a:chExt cx="8964276" cy="3734018"/>
          </a:xfrm>
        </p:grpSpPr>
        <p:pic>
          <p:nvPicPr>
            <p:cNvPr id="3" name="Imagen 2"/>
            <p:cNvPicPr>
              <a:picLocks noChangeAspect="1"/>
            </p:cNvPicPr>
            <p:nvPr/>
          </p:nvPicPr>
          <p:blipFill>
            <a:blip r:embed="rId3"/>
            <a:stretch>
              <a:fillRect/>
            </a:stretch>
          </p:blipFill>
          <p:spPr>
            <a:xfrm>
              <a:off x="1404316" y="2233468"/>
              <a:ext cx="8916644" cy="2067213"/>
            </a:xfrm>
            <a:prstGeom prst="rect">
              <a:avLst/>
            </a:prstGeom>
          </p:spPr>
        </p:pic>
        <p:pic>
          <p:nvPicPr>
            <p:cNvPr id="5" name="Imagen 4"/>
            <p:cNvPicPr>
              <a:picLocks noChangeAspect="1"/>
            </p:cNvPicPr>
            <p:nvPr/>
          </p:nvPicPr>
          <p:blipFill>
            <a:blip r:embed="rId4"/>
            <a:stretch>
              <a:fillRect/>
            </a:stretch>
          </p:blipFill>
          <p:spPr>
            <a:xfrm>
              <a:off x="1404316" y="4402373"/>
              <a:ext cx="8964276" cy="590632"/>
            </a:xfrm>
            <a:prstGeom prst="rect">
              <a:avLst/>
            </a:prstGeom>
          </p:spPr>
        </p:pic>
        <p:pic>
          <p:nvPicPr>
            <p:cNvPr id="7" name="Imagen 6"/>
            <p:cNvPicPr>
              <a:picLocks noChangeAspect="1"/>
            </p:cNvPicPr>
            <p:nvPr/>
          </p:nvPicPr>
          <p:blipFill>
            <a:blip r:embed="rId5"/>
            <a:stretch>
              <a:fillRect/>
            </a:stretch>
          </p:blipFill>
          <p:spPr>
            <a:xfrm>
              <a:off x="1456711" y="4910063"/>
              <a:ext cx="8802328" cy="1057423"/>
            </a:xfrm>
            <a:prstGeom prst="rect">
              <a:avLst/>
            </a:prstGeom>
          </p:spPr>
        </p:pic>
      </p:grpSp>
    </p:spTree>
    <p:extLst>
      <p:ext uri="{BB962C8B-B14F-4D97-AF65-F5344CB8AC3E}">
        <p14:creationId xmlns:p14="http://schemas.microsoft.com/office/powerpoint/2010/main" val="17667370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120143" y="1412518"/>
            <a:ext cx="9966603" cy="4175482"/>
          </a:xfrm>
          <a:prstGeom prst="rect">
            <a:avLst/>
          </a:prstGeom>
        </p:spPr>
      </p:pic>
    </p:spTree>
    <p:extLst>
      <p:ext uri="{BB962C8B-B14F-4D97-AF65-F5344CB8AC3E}">
        <p14:creationId xmlns:p14="http://schemas.microsoft.com/office/powerpoint/2010/main" val="15755328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grpSp>
        <p:nvGrpSpPr>
          <p:cNvPr id="7" name="Grupo 6"/>
          <p:cNvGrpSpPr/>
          <p:nvPr/>
        </p:nvGrpSpPr>
        <p:grpSpPr>
          <a:xfrm>
            <a:off x="1563470" y="1064827"/>
            <a:ext cx="9173699" cy="5631248"/>
            <a:chOff x="842010" y="1064827"/>
            <a:chExt cx="9173699" cy="5631248"/>
          </a:xfrm>
        </p:grpSpPr>
        <p:pic>
          <p:nvPicPr>
            <p:cNvPr id="2" name="Imagen 1"/>
            <p:cNvPicPr>
              <a:picLocks noChangeAspect="1"/>
            </p:cNvPicPr>
            <p:nvPr/>
          </p:nvPicPr>
          <p:blipFill>
            <a:blip r:embed="rId2"/>
            <a:stretch>
              <a:fillRect/>
            </a:stretch>
          </p:blipFill>
          <p:spPr>
            <a:xfrm>
              <a:off x="842010" y="1064827"/>
              <a:ext cx="9002381" cy="3238952"/>
            </a:xfrm>
            <a:prstGeom prst="rect">
              <a:avLst/>
            </a:prstGeom>
          </p:spPr>
        </p:pic>
        <p:pic>
          <p:nvPicPr>
            <p:cNvPr id="3" name="Imagen 2"/>
            <p:cNvPicPr>
              <a:picLocks noChangeAspect="1"/>
            </p:cNvPicPr>
            <p:nvPr/>
          </p:nvPicPr>
          <p:blipFill>
            <a:blip r:embed="rId3"/>
            <a:stretch>
              <a:fillRect/>
            </a:stretch>
          </p:blipFill>
          <p:spPr>
            <a:xfrm>
              <a:off x="7548390" y="3381244"/>
              <a:ext cx="2467319" cy="1867161"/>
            </a:xfrm>
            <a:prstGeom prst="rect">
              <a:avLst/>
            </a:prstGeom>
          </p:spPr>
        </p:pic>
        <p:pic>
          <p:nvPicPr>
            <p:cNvPr id="5" name="Imagen 4"/>
            <p:cNvPicPr>
              <a:picLocks noChangeAspect="1"/>
            </p:cNvPicPr>
            <p:nvPr/>
          </p:nvPicPr>
          <p:blipFill>
            <a:blip r:embed="rId4"/>
            <a:stretch>
              <a:fillRect/>
            </a:stretch>
          </p:blipFill>
          <p:spPr>
            <a:xfrm>
              <a:off x="3501999" y="4586152"/>
              <a:ext cx="2889451" cy="2109923"/>
            </a:xfrm>
            <a:prstGeom prst="rect">
              <a:avLst/>
            </a:prstGeom>
          </p:spPr>
        </p:pic>
      </p:grpSp>
    </p:spTree>
    <p:extLst>
      <p:ext uri="{BB962C8B-B14F-4D97-AF65-F5344CB8AC3E}">
        <p14:creationId xmlns:p14="http://schemas.microsoft.com/office/powerpoint/2010/main" val="1697724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399555" y="1064827"/>
            <a:ext cx="8878539" cy="609685"/>
          </a:xfrm>
          <a:prstGeom prst="rect">
            <a:avLst/>
          </a:prstGeom>
        </p:spPr>
      </p:pic>
      <p:pic>
        <p:nvPicPr>
          <p:cNvPr id="3" name="Imagen 2"/>
          <p:cNvPicPr>
            <a:picLocks noChangeAspect="1"/>
          </p:cNvPicPr>
          <p:nvPr/>
        </p:nvPicPr>
        <p:blipFill>
          <a:blip r:embed="rId3"/>
          <a:stretch>
            <a:fillRect/>
          </a:stretch>
        </p:blipFill>
        <p:spPr>
          <a:xfrm>
            <a:off x="1547212" y="1766591"/>
            <a:ext cx="8583223" cy="4239217"/>
          </a:xfrm>
          <a:prstGeom prst="rect">
            <a:avLst/>
          </a:prstGeom>
        </p:spPr>
      </p:pic>
    </p:spTree>
    <p:extLst>
      <p:ext uri="{BB962C8B-B14F-4D97-AF65-F5344CB8AC3E}">
        <p14:creationId xmlns:p14="http://schemas.microsoft.com/office/powerpoint/2010/main" val="271928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542414" y="1158203"/>
            <a:ext cx="9059539" cy="1733792"/>
          </a:xfrm>
          <a:prstGeom prst="rect">
            <a:avLst/>
          </a:prstGeom>
        </p:spPr>
      </p:pic>
      <p:pic>
        <p:nvPicPr>
          <p:cNvPr id="3" name="Imagen 2"/>
          <p:cNvPicPr>
            <a:picLocks noChangeAspect="1"/>
          </p:cNvPicPr>
          <p:nvPr/>
        </p:nvPicPr>
        <p:blipFill>
          <a:blip r:embed="rId3"/>
          <a:stretch>
            <a:fillRect/>
          </a:stretch>
        </p:blipFill>
        <p:spPr>
          <a:xfrm>
            <a:off x="1494782" y="3038411"/>
            <a:ext cx="9107171" cy="914528"/>
          </a:xfrm>
          <a:prstGeom prst="rect">
            <a:avLst/>
          </a:prstGeom>
        </p:spPr>
      </p:pic>
      <p:grpSp>
        <p:nvGrpSpPr>
          <p:cNvPr id="9" name="Grupo 8"/>
          <p:cNvGrpSpPr/>
          <p:nvPr/>
        </p:nvGrpSpPr>
        <p:grpSpPr>
          <a:xfrm>
            <a:off x="1075682" y="4019614"/>
            <a:ext cx="9349602" cy="2438740"/>
            <a:chOff x="1075682" y="4019614"/>
            <a:chExt cx="9349602" cy="2438740"/>
          </a:xfrm>
        </p:grpSpPr>
        <p:pic>
          <p:nvPicPr>
            <p:cNvPr id="5" name="Imagen 4"/>
            <p:cNvPicPr>
              <a:picLocks noChangeAspect="1"/>
            </p:cNvPicPr>
            <p:nvPr/>
          </p:nvPicPr>
          <p:blipFill>
            <a:blip r:embed="rId4"/>
            <a:stretch>
              <a:fillRect/>
            </a:stretch>
          </p:blipFill>
          <p:spPr>
            <a:xfrm>
              <a:off x="1075682" y="4019614"/>
              <a:ext cx="4458322" cy="2438740"/>
            </a:xfrm>
            <a:prstGeom prst="rect">
              <a:avLst/>
            </a:prstGeom>
          </p:spPr>
        </p:pic>
        <p:pic>
          <p:nvPicPr>
            <p:cNvPr id="7" name="Imagen 6"/>
            <p:cNvPicPr>
              <a:picLocks noChangeAspect="1"/>
            </p:cNvPicPr>
            <p:nvPr/>
          </p:nvPicPr>
          <p:blipFill>
            <a:blip r:embed="rId5"/>
            <a:stretch>
              <a:fillRect/>
            </a:stretch>
          </p:blipFill>
          <p:spPr>
            <a:xfrm>
              <a:off x="5338567" y="4414956"/>
              <a:ext cx="2791215" cy="1648055"/>
            </a:xfrm>
            <a:prstGeom prst="rect">
              <a:avLst/>
            </a:prstGeom>
          </p:spPr>
        </p:pic>
        <p:pic>
          <p:nvPicPr>
            <p:cNvPr id="8" name="Imagen 7"/>
            <p:cNvPicPr>
              <a:picLocks noChangeAspect="1"/>
            </p:cNvPicPr>
            <p:nvPr/>
          </p:nvPicPr>
          <p:blipFill>
            <a:blip r:embed="rId6"/>
            <a:stretch>
              <a:fillRect/>
            </a:stretch>
          </p:blipFill>
          <p:spPr>
            <a:xfrm>
              <a:off x="7957965" y="4414956"/>
              <a:ext cx="2467319" cy="1629002"/>
            </a:xfrm>
            <a:prstGeom prst="rect">
              <a:avLst/>
            </a:prstGeom>
          </p:spPr>
        </p:pic>
      </p:grpSp>
    </p:spTree>
    <p:extLst>
      <p:ext uri="{BB962C8B-B14F-4D97-AF65-F5344CB8AC3E}">
        <p14:creationId xmlns:p14="http://schemas.microsoft.com/office/powerpoint/2010/main" val="5630066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endParaRPr lang="es-AR" b="1" dirty="0">
              <a:latin typeface="Times New Roman" panose="02020603050405020304" pitchFamily="18" charset="0"/>
              <a:cs typeface="Times New Roman" panose="02020603050405020304" pitchFamily="18" charset="0"/>
            </a:endParaRPr>
          </a:p>
        </p:txBody>
      </p:sp>
      <p:sp>
        <p:nvSpPr>
          <p:cNvPr id="2" name="CuadroTexto 1"/>
          <p:cNvSpPr txBox="1"/>
          <p:nvPr/>
        </p:nvSpPr>
        <p:spPr>
          <a:xfrm>
            <a:off x="1232896" y="947196"/>
            <a:ext cx="8018285" cy="369332"/>
          </a:xfrm>
          <a:prstGeom prst="rect">
            <a:avLst/>
          </a:prstGeom>
          <a:noFill/>
        </p:spPr>
        <p:txBody>
          <a:bodyPr wrap="none" rtlCol="0">
            <a:spAutoFit/>
          </a:bodyPr>
          <a:lstStyle/>
          <a:p>
            <a:r>
              <a:rPr lang="es-AR" b="1" dirty="0" smtClean="0">
                <a:latin typeface="Times New Roman" panose="02020603050405020304" pitchFamily="18" charset="0"/>
                <a:cs typeface="Times New Roman" panose="02020603050405020304" pitchFamily="18" charset="0"/>
              </a:rPr>
              <a:t>DIFERENCIAS EN USAR UNA DERIVADA CENTRADA Y DESCENTRADA</a:t>
            </a:r>
            <a:endParaRPr lang="es-AR"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101780" y="2919228"/>
            <a:ext cx="5499444" cy="3702290"/>
          </a:xfrm>
          <a:prstGeom prst="rect">
            <a:avLst/>
          </a:prstGeom>
        </p:spPr>
      </p:pic>
      <p:pic>
        <p:nvPicPr>
          <p:cNvPr id="5" name="Imagen 4"/>
          <p:cNvPicPr>
            <a:picLocks noChangeAspect="1"/>
          </p:cNvPicPr>
          <p:nvPr/>
        </p:nvPicPr>
        <p:blipFill>
          <a:blip r:embed="rId3"/>
          <a:stretch>
            <a:fillRect/>
          </a:stretch>
        </p:blipFill>
        <p:spPr>
          <a:xfrm>
            <a:off x="1150481" y="1316528"/>
            <a:ext cx="8183117" cy="1762371"/>
          </a:xfrm>
          <a:prstGeom prst="rect">
            <a:avLst/>
          </a:prstGeom>
        </p:spPr>
      </p:pic>
      <p:sp>
        <p:nvSpPr>
          <p:cNvPr id="7" name="CuadroTexto 6"/>
          <p:cNvSpPr txBox="1"/>
          <p:nvPr/>
        </p:nvSpPr>
        <p:spPr>
          <a:xfrm>
            <a:off x="6088079" y="1392014"/>
            <a:ext cx="1909497" cy="369332"/>
          </a:xfrm>
          <a:prstGeom prst="rect">
            <a:avLst/>
          </a:prstGeom>
          <a:noFill/>
        </p:spPr>
        <p:txBody>
          <a:bodyPr wrap="none" rtlCol="0">
            <a:spAutoFit/>
          </a:bodyPr>
          <a:lstStyle/>
          <a:p>
            <a:r>
              <a:rPr lang="es-AR" dirty="0" smtClean="0"/>
              <a:t>(Con nodo ficticio)</a:t>
            </a:r>
            <a:endParaRPr lang="es-AR" dirty="0"/>
          </a:p>
        </p:txBody>
      </p:sp>
      <p:sp>
        <p:nvSpPr>
          <p:cNvPr id="8" name="CuadroTexto 7"/>
          <p:cNvSpPr txBox="1"/>
          <p:nvPr/>
        </p:nvSpPr>
        <p:spPr>
          <a:xfrm>
            <a:off x="7856512" y="1823587"/>
            <a:ext cx="3214534" cy="369332"/>
          </a:xfrm>
          <a:prstGeom prst="rect">
            <a:avLst/>
          </a:prstGeom>
          <a:noFill/>
        </p:spPr>
        <p:txBody>
          <a:bodyPr wrap="none" rtlCol="0">
            <a:spAutoFit/>
          </a:bodyPr>
          <a:lstStyle/>
          <a:p>
            <a:r>
              <a:rPr lang="es-AR" dirty="0" smtClean="0">
                <a:latin typeface="+mj-lt"/>
              </a:rPr>
              <a:t>(Usando tres puntos hacia atrás)</a:t>
            </a:r>
            <a:endParaRPr lang="es-AR" dirty="0">
              <a:latin typeface="+mj-lt"/>
            </a:endParaRPr>
          </a:p>
        </p:txBody>
      </p:sp>
      <p:pic>
        <p:nvPicPr>
          <p:cNvPr id="9" name="Imagen 8"/>
          <p:cNvPicPr>
            <a:picLocks noChangeAspect="1"/>
          </p:cNvPicPr>
          <p:nvPr/>
        </p:nvPicPr>
        <p:blipFill>
          <a:blip r:embed="rId4"/>
          <a:stretch>
            <a:fillRect/>
          </a:stretch>
        </p:blipFill>
        <p:spPr>
          <a:xfrm>
            <a:off x="6948440" y="4183794"/>
            <a:ext cx="4605482" cy="1173158"/>
          </a:xfrm>
          <a:prstGeom prst="rect">
            <a:avLst/>
          </a:prstGeom>
        </p:spPr>
      </p:pic>
    </p:spTree>
    <p:extLst>
      <p:ext uri="{BB962C8B-B14F-4D97-AF65-F5344CB8AC3E}">
        <p14:creationId xmlns:p14="http://schemas.microsoft.com/office/powerpoint/2010/main" val="35896187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4032817" y="418496"/>
            <a:ext cx="4235006" cy="923330"/>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a:p>
            <a:pPr algn="ctr"/>
            <a:r>
              <a:rPr lang="es-AR" b="1" dirty="0" smtClean="0">
                <a:latin typeface="Times New Roman" panose="02020603050405020304" pitchFamily="18" charset="0"/>
                <a:cs typeface="Times New Roman" panose="02020603050405020304" pitchFamily="18" charset="0"/>
              </a:rPr>
              <a:t>APENDICES</a:t>
            </a:r>
            <a:endParaRPr lang="es-AR" b="1" dirty="0">
              <a:latin typeface="Times New Roman" panose="02020603050405020304" pitchFamily="18" charset="0"/>
              <a:cs typeface="Times New Roman" panose="02020603050405020304" pitchFamily="18" charset="0"/>
            </a:endParaRPr>
          </a:p>
        </p:txBody>
      </p:sp>
      <p:sp>
        <p:nvSpPr>
          <p:cNvPr id="2" name="CuadroTexto 1"/>
          <p:cNvSpPr txBox="1"/>
          <p:nvPr/>
        </p:nvSpPr>
        <p:spPr>
          <a:xfrm>
            <a:off x="3180340" y="2506096"/>
            <a:ext cx="5939959" cy="461665"/>
          </a:xfrm>
          <a:prstGeom prst="rect">
            <a:avLst/>
          </a:prstGeom>
          <a:noFill/>
        </p:spPr>
        <p:txBody>
          <a:bodyPr wrap="none" rtlCol="0">
            <a:spAutoFit/>
          </a:bodyPr>
          <a:lstStyle/>
          <a:p>
            <a:r>
              <a:rPr lang="es-AR" sz="2400" b="1" dirty="0" smtClean="0">
                <a:latin typeface="Times New Roman" panose="02020603050405020304" pitchFamily="18" charset="0"/>
                <a:cs typeface="Times New Roman" panose="02020603050405020304" pitchFamily="18" charset="0"/>
              </a:rPr>
              <a:t>NOTAS SOBRE LOS TEMAS TRATADOS</a:t>
            </a:r>
            <a:endParaRPr lang="es-A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5160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2" name="Rectángulo 1"/>
          <p:cNvSpPr/>
          <p:nvPr/>
        </p:nvSpPr>
        <p:spPr>
          <a:xfrm>
            <a:off x="1093787" y="1075066"/>
            <a:ext cx="4646465" cy="369332"/>
          </a:xfrm>
          <a:prstGeom prst="rect">
            <a:avLst/>
          </a:prstGeom>
        </p:spPr>
        <p:txBody>
          <a:bodyPr wrap="none">
            <a:spAutoFit/>
          </a:bodyPr>
          <a:lstStyle/>
          <a:p>
            <a:r>
              <a:rPr lang="es-AR" dirty="0" smtClean="0"/>
              <a:t>1) </a:t>
            </a:r>
            <a:r>
              <a:rPr lang="es-AR" b="1" dirty="0">
                <a:latin typeface="Times New Roman" panose="02020603050405020304" pitchFamily="18" charset="0"/>
                <a:cs typeface="Times New Roman" panose="02020603050405020304" pitchFamily="18" charset="0"/>
              </a:rPr>
              <a:t>1D, Dirichlet–Dirichlet, </a:t>
            </a:r>
            <a:r>
              <a:rPr lang="es-AR" b="1" dirty="0" smtClean="0">
                <a:latin typeface="Times New Roman" panose="02020603050405020304" pitchFamily="18" charset="0"/>
                <a:cs typeface="Times New Roman" panose="02020603050405020304" pitchFamily="18" charset="0"/>
              </a:rPr>
              <a:t>Diferencias Finitas</a:t>
            </a:r>
            <a:endParaRPr lang="es-AR" b="1" dirty="0">
              <a:latin typeface="Times New Roman" panose="02020603050405020304" pitchFamily="18" charset="0"/>
              <a:cs typeface="Times New Roman" panose="02020603050405020304" pitchFamily="18" charset="0"/>
            </a:endParaRPr>
          </a:p>
        </p:txBody>
      </p:sp>
      <p:sp>
        <p:nvSpPr>
          <p:cNvPr id="6" name="CuadroTexto 5"/>
          <p:cNvSpPr txBox="1"/>
          <p:nvPr/>
        </p:nvSpPr>
        <p:spPr>
          <a:xfrm>
            <a:off x="3353850" y="418496"/>
            <a:ext cx="5592942"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ES" b="1" dirty="0">
                <a:latin typeface="Times New Roman" panose="02020603050405020304" pitchFamily="18" charset="0"/>
                <a:cs typeface="Times New Roman" panose="02020603050405020304" pitchFamily="18" charset="0"/>
              </a:rPr>
              <a:t>Análisis de Error. Teorema de </a:t>
            </a:r>
            <a:r>
              <a:rPr lang="es-ES" b="1" dirty="0" smtClean="0">
                <a:latin typeface="Times New Roman" panose="02020603050405020304" pitchFamily="18" charset="0"/>
                <a:cs typeface="Times New Roman" panose="02020603050405020304" pitchFamily="18" charset="0"/>
              </a:rPr>
              <a:t>Lax- Notas:</a:t>
            </a:r>
            <a:endParaRPr lang="es-AR" b="1" dirty="0">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2"/>
          <a:stretch>
            <a:fillRect/>
          </a:stretch>
        </p:blipFill>
        <p:spPr>
          <a:xfrm>
            <a:off x="2161557" y="1699756"/>
            <a:ext cx="7994120" cy="4640088"/>
          </a:xfrm>
          <a:prstGeom prst="rect">
            <a:avLst/>
          </a:prstGeom>
        </p:spPr>
      </p:pic>
    </p:spTree>
    <p:extLst>
      <p:ext uri="{BB962C8B-B14F-4D97-AF65-F5344CB8AC3E}">
        <p14:creationId xmlns:p14="http://schemas.microsoft.com/office/powerpoint/2010/main" val="22787573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2" name="Rectángulo 1"/>
          <p:cNvSpPr/>
          <p:nvPr/>
        </p:nvSpPr>
        <p:spPr>
          <a:xfrm>
            <a:off x="1259119" y="1043186"/>
            <a:ext cx="3793026" cy="369332"/>
          </a:xfrm>
          <a:prstGeom prst="rect">
            <a:avLst/>
          </a:prstGeom>
        </p:spPr>
        <p:txBody>
          <a:bodyPr wrap="none">
            <a:spAutoFit/>
          </a:bodyPr>
          <a:lstStyle/>
          <a:p>
            <a:r>
              <a:rPr lang="es-ES" b="1" dirty="0" smtClean="0"/>
              <a:t>2) </a:t>
            </a:r>
            <a:r>
              <a:rPr lang="es-ES" b="1" dirty="0">
                <a:latin typeface="Times New Roman" panose="02020603050405020304" pitchFamily="18" charset="0"/>
                <a:cs typeface="Times New Roman" panose="02020603050405020304" pitchFamily="18" charset="0"/>
              </a:rPr>
              <a:t>1D con otras condiciones de borde</a:t>
            </a:r>
          </a:p>
        </p:txBody>
      </p:sp>
      <p:sp>
        <p:nvSpPr>
          <p:cNvPr id="6" name="CuadroTexto 5"/>
          <p:cNvSpPr txBox="1"/>
          <p:nvPr/>
        </p:nvSpPr>
        <p:spPr>
          <a:xfrm>
            <a:off x="3353850" y="418496"/>
            <a:ext cx="5592942"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ES" b="1" dirty="0">
                <a:latin typeface="Times New Roman" panose="02020603050405020304" pitchFamily="18" charset="0"/>
                <a:cs typeface="Times New Roman" panose="02020603050405020304" pitchFamily="18" charset="0"/>
              </a:rPr>
              <a:t>Análisis de Error. Teorema de </a:t>
            </a:r>
            <a:r>
              <a:rPr lang="es-ES" b="1" dirty="0" smtClean="0">
                <a:latin typeface="Times New Roman" panose="02020603050405020304" pitchFamily="18" charset="0"/>
                <a:cs typeface="Times New Roman" panose="02020603050405020304" pitchFamily="18" charset="0"/>
              </a:rPr>
              <a:t>Lax- Notas:</a:t>
            </a:r>
            <a:endParaRPr lang="es-AR" b="1" dirty="0">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2"/>
          <a:stretch>
            <a:fillRect/>
          </a:stretch>
        </p:blipFill>
        <p:spPr>
          <a:xfrm>
            <a:off x="2373550" y="1509542"/>
            <a:ext cx="7548664" cy="2637694"/>
          </a:xfrm>
          <a:prstGeom prst="rect">
            <a:avLst/>
          </a:prstGeom>
        </p:spPr>
      </p:pic>
      <p:sp>
        <p:nvSpPr>
          <p:cNvPr id="8" name="Rectángulo 7"/>
          <p:cNvSpPr/>
          <p:nvPr/>
        </p:nvSpPr>
        <p:spPr>
          <a:xfrm>
            <a:off x="1185627" y="4147236"/>
            <a:ext cx="1838004" cy="369332"/>
          </a:xfrm>
          <a:prstGeom prst="rect">
            <a:avLst/>
          </a:prstGeom>
        </p:spPr>
        <p:txBody>
          <a:bodyPr wrap="none">
            <a:spAutoFit/>
          </a:bodyPr>
          <a:lstStyle/>
          <a:p>
            <a:r>
              <a:rPr lang="es-AR" dirty="0" smtClean="0"/>
              <a:t>3) </a:t>
            </a:r>
            <a:r>
              <a:rPr lang="es-AR" b="1" dirty="0">
                <a:latin typeface="Times New Roman" panose="02020603050405020304" pitchFamily="18" charset="0"/>
                <a:cs typeface="Times New Roman" panose="02020603050405020304" pitchFamily="18" charset="0"/>
              </a:rPr>
              <a:t>2D </a:t>
            </a:r>
            <a:r>
              <a:rPr lang="es-AR" b="1" dirty="0" smtClean="0">
                <a:latin typeface="Times New Roman" panose="02020603050405020304" pitchFamily="18" charset="0"/>
                <a:cs typeface="Times New Roman" panose="02020603050405020304" pitchFamily="18" charset="0"/>
              </a:rPr>
              <a:t>(resumido)</a:t>
            </a:r>
            <a:endParaRPr lang="es-AR" b="1" dirty="0">
              <a:latin typeface="Times New Roman" panose="02020603050405020304" pitchFamily="18" charset="0"/>
              <a:cs typeface="Times New Roman" panose="02020603050405020304" pitchFamily="18" charset="0"/>
            </a:endParaRPr>
          </a:p>
        </p:txBody>
      </p:sp>
      <p:pic>
        <p:nvPicPr>
          <p:cNvPr id="9" name="Imagen 8"/>
          <p:cNvPicPr>
            <a:picLocks noChangeAspect="1"/>
          </p:cNvPicPr>
          <p:nvPr/>
        </p:nvPicPr>
        <p:blipFill>
          <a:blip r:embed="rId3"/>
          <a:stretch>
            <a:fillRect/>
          </a:stretch>
        </p:blipFill>
        <p:spPr>
          <a:xfrm>
            <a:off x="3023631" y="4165189"/>
            <a:ext cx="7611537" cy="2619741"/>
          </a:xfrm>
          <a:prstGeom prst="rect">
            <a:avLst/>
          </a:prstGeom>
        </p:spPr>
      </p:pic>
    </p:spTree>
    <p:extLst>
      <p:ext uri="{BB962C8B-B14F-4D97-AF65-F5344CB8AC3E}">
        <p14:creationId xmlns:p14="http://schemas.microsoft.com/office/powerpoint/2010/main" val="1922496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612541" y="440137"/>
            <a:ext cx="5175199" cy="400110"/>
          </a:xfrm>
          <a:prstGeom prst="rect">
            <a:avLst/>
          </a:prstGeom>
          <a:noFill/>
        </p:spPr>
        <p:txBody>
          <a:bodyPr wrap="none" rtlCol="0">
            <a:spAutoFit/>
          </a:bodyPr>
          <a:lstStyle/>
          <a:p>
            <a:r>
              <a:rPr lang="es-AR" sz="2000" b="1" dirty="0">
                <a:latin typeface="Times New Roman" panose="02020603050405020304" pitchFamily="18" charset="0"/>
                <a:cs typeface="Times New Roman" panose="02020603050405020304" pitchFamily="18" charset="0"/>
              </a:rPr>
              <a:t>METODO: DIFERENCIAS FINITAS (FDM)</a:t>
            </a:r>
          </a:p>
        </p:txBody>
      </p:sp>
      <p:sp>
        <p:nvSpPr>
          <p:cNvPr id="3" name="CuadroTexto 2"/>
          <p:cNvSpPr txBox="1"/>
          <p:nvPr/>
        </p:nvSpPr>
        <p:spPr>
          <a:xfrm>
            <a:off x="4319081" y="775662"/>
            <a:ext cx="3469732" cy="369332"/>
          </a:xfrm>
          <a:prstGeom prst="rect">
            <a:avLst/>
          </a:prstGeom>
          <a:noFill/>
        </p:spPr>
        <p:txBody>
          <a:bodyPr wrap="none" rtlCol="0">
            <a:spAutoFit/>
          </a:bodyPr>
          <a:lstStyle/>
          <a:p>
            <a:r>
              <a:rPr lang="es-AR" b="1" dirty="0">
                <a:latin typeface="Times New Roman" panose="02020603050405020304" pitchFamily="18" charset="0"/>
                <a:cs typeface="Times New Roman" panose="02020603050405020304" pitchFamily="18" charset="0"/>
              </a:rPr>
              <a:t>DIFERENCIAS FINITAS EN 1D</a:t>
            </a:r>
          </a:p>
        </p:txBody>
      </p:sp>
      <p:grpSp>
        <p:nvGrpSpPr>
          <p:cNvPr id="11" name="Grupo 10"/>
          <p:cNvGrpSpPr/>
          <p:nvPr/>
        </p:nvGrpSpPr>
        <p:grpSpPr>
          <a:xfrm>
            <a:off x="1226777" y="840247"/>
            <a:ext cx="10232406" cy="5750677"/>
            <a:chOff x="1226777" y="843677"/>
            <a:chExt cx="10450750" cy="5747388"/>
          </a:xfrm>
        </p:grpSpPr>
        <mc:AlternateContent xmlns:mc="http://schemas.openxmlformats.org/markup-compatibility/2006" xmlns:a14="http://schemas.microsoft.com/office/drawing/2010/main">
          <mc:Choice Requires="a14">
            <p:sp>
              <p:nvSpPr>
                <p:cNvPr id="2" name="Rectángulo 1"/>
                <p:cNvSpPr/>
                <p:nvPr/>
              </p:nvSpPr>
              <p:spPr>
                <a:xfrm>
                  <a:off x="1226777" y="843677"/>
                  <a:ext cx="10285379" cy="2585323"/>
                </a:xfrm>
                <a:prstGeom prst="rect">
                  <a:avLst/>
                </a:prstGeom>
              </p:spPr>
              <p:txBody>
                <a:bodyPr wrap="square">
                  <a:spAutoFit/>
                </a:bodyPr>
                <a:lstStyle/>
                <a:p>
                  <a:r>
                    <a:rPr lang="es-ES" b="1" dirty="0" smtClean="0">
                      <a:latin typeface="+mj-lt"/>
                    </a:rPr>
                    <a:t>Ejemplos:</a:t>
                  </a:r>
                </a:p>
                <a:p>
                  <a:r>
                    <a:rPr lang="es-ES" dirty="0" smtClean="0">
                      <a:latin typeface="+mj-lt"/>
                    </a:rPr>
                    <a:t>En </a:t>
                  </a:r>
                  <a:r>
                    <a:rPr lang="es-ES" b="1" dirty="0" smtClean="0">
                      <a:latin typeface="+mj-lt"/>
                    </a:rPr>
                    <a:t>transferencia de masa</a:t>
                  </a:r>
                  <a:r>
                    <a:rPr lang="es-ES" dirty="0" smtClean="0">
                      <a:latin typeface="+mj-lt"/>
                    </a:rPr>
                    <a:t>, si se modela la difusión de un contaminante con degradación química, se pone un término </a:t>
                  </a:r>
                  <a14:m>
                    <m:oMath xmlns:m="http://schemas.openxmlformats.org/officeDocument/2006/math">
                      <m:r>
                        <a:rPr lang="es-AR" b="0" i="1" smtClean="0">
                          <a:latin typeface="Cambria Math" panose="02040503050406030204" pitchFamily="18" charset="0"/>
                        </a:rPr>
                        <m:t>−</m:t>
                      </m:r>
                      <m:r>
                        <a:rPr lang="es-AR" b="0" i="1" smtClean="0">
                          <a:latin typeface="Cambria Math" panose="02040503050406030204" pitchFamily="18" charset="0"/>
                        </a:rPr>
                        <m:t>𝑐𝐶</m:t>
                      </m:r>
                    </m:oMath>
                  </a14:m>
                  <a:r>
                    <a:rPr lang="es-ES" dirty="0" smtClean="0">
                      <a:latin typeface="+mj-lt"/>
                    </a:rPr>
                    <a:t>.</a:t>
                  </a:r>
                </a:p>
                <a:p>
                  <a:r>
                    <a:rPr lang="es-ES" dirty="0" smtClean="0">
                      <a:latin typeface="+mj-lt"/>
                    </a:rPr>
                    <a:t>En </a:t>
                  </a:r>
                  <a:r>
                    <a:rPr lang="es-ES" b="1" dirty="0" smtClean="0">
                      <a:latin typeface="+mj-lt"/>
                    </a:rPr>
                    <a:t>transferencia de calor</a:t>
                  </a:r>
                  <a:r>
                    <a:rPr lang="es-ES" dirty="0" smtClean="0">
                      <a:latin typeface="+mj-lt"/>
                    </a:rPr>
                    <a:t>, si el medio absorbe calor por un proceso de </a:t>
                  </a:r>
                  <a:r>
                    <a:rPr lang="es-ES" b="1" dirty="0" smtClean="0">
                      <a:latin typeface="+mj-lt"/>
                    </a:rPr>
                    <a:t>reacción endotérmica</a:t>
                  </a:r>
                  <a:r>
                    <a:rPr lang="es-ES" dirty="0" smtClean="0">
                      <a:latin typeface="+mj-lt"/>
                    </a:rPr>
                    <a:t> o por </a:t>
                  </a:r>
                  <a:r>
                    <a:rPr lang="es-ES" b="1" dirty="0" smtClean="0">
                      <a:latin typeface="+mj-lt"/>
                    </a:rPr>
                    <a:t>radiación simplificada lineal</a:t>
                  </a:r>
                  <a:r>
                    <a:rPr lang="es-ES" dirty="0" smtClean="0">
                      <a:latin typeface="+mj-lt"/>
                    </a:rPr>
                    <a:t>, puede modelarse como </a:t>
                  </a:r>
                  <a14:m>
                    <m:oMath xmlns:m="http://schemas.openxmlformats.org/officeDocument/2006/math">
                      <m:r>
                        <a:rPr lang="es-AR" b="0" i="1" smtClean="0">
                          <a:latin typeface="Cambria Math" panose="02040503050406030204" pitchFamily="18" charset="0"/>
                        </a:rPr>
                        <m:t>−</m:t>
                      </m:r>
                      <m:r>
                        <a:rPr lang="es-AR" b="0" i="1" smtClean="0">
                          <a:latin typeface="Cambria Math" panose="02040503050406030204" pitchFamily="18" charset="0"/>
                        </a:rPr>
                        <m:t>𝑐</m:t>
                      </m:r>
                      <m:r>
                        <a:rPr lang="es-AR" b="0" i="1" smtClean="0">
                          <a:latin typeface="Cambria Math" panose="02040503050406030204" pitchFamily="18" charset="0"/>
                          <a:ea typeface="Cambria Math" panose="02040503050406030204" pitchFamily="18" charset="0"/>
                        </a:rPr>
                        <m:t>𝜙</m:t>
                      </m:r>
                    </m:oMath>
                  </a14:m>
                  <a:r>
                    <a:rPr lang="es-ES" dirty="0" smtClean="0">
                      <a:latin typeface="+mj-lt"/>
                    </a:rPr>
                    <a:t>. También puede aparecer con signo positivo </a:t>
                  </a:r>
                  <a14:m>
                    <m:oMath xmlns:m="http://schemas.openxmlformats.org/officeDocument/2006/math">
                      <m:r>
                        <a:rPr lang="es-AR" i="1">
                          <a:latin typeface="Cambria Math" panose="02040503050406030204" pitchFamily="18" charset="0"/>
                        </a:rPr>
                        <m:t>+</m:t>
                      </m:r>
                      <m:r>
                        <a:rPr lang="es-AR" b="0" i="1" smtClean="0">
                          <a:latin typeface="Cambria Math" panose="02040503050406030204" pitchFamily="18" charset="0"/>
                        </a:rPr>
                        <m:t>𝑐</m:t>
                      </m:r>
                      <m:r>
                        <a:rPr lang="es-AR" b="0" i="1" smtClean="0">
                          <a:latin typeface="Cambria Math" panose="02040503050406030204" pitchFamily="18" charset="0"/>
                          <a:ea typeface="Cambria Math" panose="02040503050406030204" pitchFamily="18" charset="0"/>
                        </a:rPr>
                        <m:t>𝜙</m:t>
                      </m:r>
                      <m:r>
                        <a:rPr lang="es-AR" b="0" i="1" smtClean="0">
                          <a:latin typeface="Cambria Math" panose="02040503050406030204" pitchFamily="18" charset="0"/>
                          <a:ea typeface="Cambria Math" panose="02040503050406030204" pitchFamily="18" charset="0"/>
                        </a:rPr>
                        <m:t> </m:t>
                      </m:r>
                    </m:oMath>
                  </a14:m>
                  <a:r>
                    <a:rPr lang="es-ES" dirty="0" smtClean="0">
                      <a:latin typeface="+mj-lt"/>
                    </a:rPr>
                    <a:t>: en ese caso se interpreta como una </a:t>
                  </a:r>
                  <a:r>
                    <a:rPr lang="es-ES" b="1" dirty="0" smtClean="0">
                      <a:latin typeface="+mj-lt"/>
                    </a:rPr>
                    <a:t>fuente reactiva</a:t>
                  </a:r>
                  <a:r>
                    <a:rPr lang="es-ES" dirty="0" smtClean="0">
                      <a:latin typeface="+mj-lt"/>
                    </a:rPr>
                    <a:t>, donde la cantidad crece proporcionalmente a sí misma (tipo inestabilidad, como una reacción exotérmica auto catalítica).</a:t>
                  </a:r>
                </a:p>
                <a:p>
                  <a:r>
                    <a:rPr lang="es-ES" dirty="0" smtClean="0">
                      <a:latin typeface="+mj-lt"/>
                    </a:rPr>
                    <a:t>En muchos libros a esta clase de ecuaciones se las llama </a:t>
                  </a:r>
                  <a:r>
                    <a:rPr lang="es-ES" b="1" dirty="0" smtClean="0">
                      <a:latin typeface="+mj-lt"/>
                    </a:rPr>
                    <a:t>ecuaciones de difusión-reacción</a:t>
                  </a:r>
                  <a:r>
                    <a:rPr lang="es-ES" dirty="0" smtClean="0">
                      <a:latin typeface="+mj-lt"/>
                    </a:rPr>
                    <a:t>, porque combinan transporte (difusión) y transformación (reacción lineal en este caso).</a:t>
                  </a:r>
                  <a:endParaRPr lang="es-ES" dirty="0">
                    <a:latin typeface="+mj-lt"/>
                  </a:endParaRPr>
                </a:p>
              </p:txBody>
            </p:sp>
          </mc:Choice>
          <mc:Fallback xmlns="">
            <p:sp>
              <p:nvSpPr>
                <p:cNvPr id="2" name="Rectángulo 1"/>
                <p:cNvSpPr>
                  <a:spLocks noRot="1" noChangeAspect="1" noMove="1" noResize="1" noEditPoints="1" noAdjustHandles="1" noChangeArrowheads="1" noChangeShapeType="1" noTextEdit="1"/>
                </p:cNvSpPr>
                <p:nvPr/>
              </p:nvSpPr>
              <p:spPr>
                <a:xfrm>
                  <a:off x="1226777" y="843677"/>
                  <a:ext cx="10285379" cy="2585323"/>
                </a:xfrm>
                <a:prstGeom prst="rect">
                  <a:avLst/>
                </a:prstGeom>
                <a:blipFill>
                  <a:blip r:embed="rId2"/>
                  <a:stretch>
                    <a:fillRect l="-484" t="-1415" r="-969" b="-283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1226777" y="3426940"/>
                  <a:ext cx="10285378" cy="686342"/>
                </a:xfrm>
                <a:prstGeom prst="rect">
                  <a:avLst/>
                </a:prstGeom>
              </p:spPr>
              <p:txBody>
                <a:bodyPr wrap="square">
                  <a:spAutoFit/>
                </a:bodyPr>
                <a:lstStyle/>
                <a:p>
                  <a:r>
                    <a:rPr lang="es-ES" dirty="0" smtClean="0">
                      <a:latin typeface="+mj-lt"/>
                    </a:rPr>
                    <a:t>Queremos resolver el campo de temperaturas a través de una pared de material </a:t>
                  </a:r>
                  <a14:m>
                    <m:oMath xmlns:m="http://schemas.openxmlformats.org/officeDocument/2006/math">
                      <m:r>
                        <a:rPr lang="es-AR" b="0" i="1" smtClean="0">
                          <a:latin typeface="Cambria Math" panose="02040503050406030204" pitchFamily="18" charset="0"/>
                        </a:rPr>
                        <m:t>(−</m:t>
                      </m:r>
                      <m:r>
                        <a:rPr lang="es-AR" b="0" i="1" smtClean="0">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𝑦</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𝑧</m:t>
                      </m:r>
                      <m:r>
                        <a:rPr lang="es-AR" b="0" i="1" smtClean="0">
                          <a:latin typeface="Cambria Math" panose="02040503050406030204" pitchFamily="18" charset="0"/>
                          <a:ea typeface="Cambria Math" panose="02040503050406030204" pitchFamily="18" charset="0"/>
                        </a:rPr>
                        <m:t>≤+∞ ; 0≤</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𝐿</m:t>
                          </m:r>
                        </m:e>
                        <m:sub>
                          <m:r>
                            <a:rPr lang="es-AR" b="0" i="1" smtClean="0">
                              <a:latin typeface="Cambria Math" panose="02040503050406030204" pitchFamily="18" charset="0"/>
                              <a:ea typeface="Cambria Math" panose="02040503050406030204" pitchFamily="18" charset="0"/>
                            </a:rPr>
                            <m:t>𝑥</m:t>
                          </m:r>
                        </m:sub>
                      </m:sSub>
                    </m:oMath>
                  </a14:m>
                  <a:r>
                    <a:rPr lang="es-ES" dirty="0" smtClean="0">
                      <a:latin typeface="+mj-lt"/>
                    </a:rPr>
                    <a:t>). La temperatura en </a:t>
                  </a:r>
                  <a14:m>
                    <m:oMath xmlns:m="http://schemas.openxmlformats.org/officeDocument/2006/math">
                      <m:r>
                        <a:rPr lang="es-AR" b="0" i="1" smtClean="0">
                          <a:latin typeface="Cambria Math" panose="02040503050406030204" pitchFamily="18" charset="0"/>
                        </a:rPr>
                        <m:t>𝑥</m:t>
                      </m:r>
                      <m:r>
                        <a:rPr lang="es-AR" b="0" i="1" smtClean="0">
                          <a:latin typeface="Cambria Math" panose="02040503050406030204" pitchFamily="18" charset="0"/>
                        </a:rPr>
                        <m:t>=0,</m:t>
                      </m:r>
                    </m:oMath>
                  </a14:m>
                  <a:r>
                    <a:rPr lang="es-AR" b="0" dirty="0" smtClean="0">
                      <a:latin typeface="+mj-lt"/>
                      <a:ea typeface="Cambria Math" panose="02040503050406030204" pitchFamily="18" charset="0"/>
                    </a:rPr>
                    <a:t> </a:t>
                  </a:r>
                  <a14:m>
                    <m:oMath xmlns:m="http://schemas.openxmlformats.org/officeDocument/2006/math">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𝐿</m:t>
                          </m:r>
                        </m:e>
                        <m:sub>
                          <m:r>
                            <a:rPr lang="es-AR" b="0" i="1" smtClean="0">
                              <a:latin typeface="Cambria Math" panose="02040503050406030204" pitchFamily="18" charset="0"/>
                              <a:ea typeface="Cambria Math" panose="02040503050406030204" pitchFamily="18" charset="0"/>
                            </a:rPr>
                            <m:t>𝑥</m:t>
                          </m:r>
                        </m:sub>
                      </m:sSub>
                    </m:oMath>
                  </a14:m>
                  <a:r>
                    <a:rPr lang="es-ES" dirty="0" smtClean="0">
                      <a:latin typeface="+mj-lt"/>
                    </a:rPr>
                    <a:t> es mantenida a </a:t>
                  </a:r>
                  <a14:m>
                    <m:oMath xmlns:m="http://schemas.openxmlformats.org/officeDocument/2006/math">
                      <m:sSub>
                        <m:sSubPr>
                          <m:ctrlPr>
                            <a:rPr lang="es-ES" i="1" smtClean="0">
                              <a:latin typeface="Cambria Math" panose="02040503050406030204" pitchFamily="18" charset="0"/>
                            </a:rPr>
                          </m:ctrlPr>
                        </m:sSubPr>
                        <m:e>
                          <m:acc>
                            <m:accPr>
                              <m:chr m:val="̅"/>
                              <m:ctrlPr>
                                <a:rPr lang="es-ES" i="1" smtClean="0">
                                  <a:latin typeface="Cambria Math" panose="02040503050406030204" pitchFamily="18" charset="0"/>
                                </a:rPr>
                              </m:ctrlPr>
                            </m:accPr>
                            <m:e>
                              <m:r>
                                <a:rPr lang="es-ES" i="1" smtClean="0">
                                  <a:latin typeface="Cambria Math" panose="02040503050406030204" pitchFamily="18" charset="0"/>
                                  <a:ea typeface="Cambria Math" panose="02040503050406030204" pitchFamily="18" charset="0"/>
                                </a:rPr>
                                <m:t>∅</m:t>
                              </m:r>
                            </m:e>
                          </m:acc>
                        </m:e>
                        <m:sub>
                          <m:r>
                            <a:rPr lang="es-AR" b="0" i="1" smtClean="0">
                              <a:latin typeface="Cambria Math" panose="02040503050406030204" pitchFamily="18" charset="0"/>
                            </a:rPr>
                            <m:t>0</m:t>
                          </m:r>
                        </m:sub>
                      </m:sSub>
                    </m:oMath>
                  </a14:m>
                  <a:r>
                    <a:rPr lang="es-ES" dirty="0" smtClean="0">
                      <a:latin typeface="+mj-lt"/>
                    </a:rPr>
                    <a:t>, </a:t>
                  </a:r>
                  <a14:m>
                    <m:oMath xmlns:m="http://schemas.openxmlformats.org/officeDocument/2006/math">
                      <m:sSub>
                        <m:sSubPr>
                          <m:ctrlPr>
                            <a:rPr lang="es-ES" i="1" smtClean="0">
                              <a:latin typeface="Cambria Math" panose="02040503050406030204" pitchFamily="18" charset="0"/>
                            </a:rPr>
                          </m:ctrlPr>
                        </m:sSubPr>
                        <m:e>
                          <m:acc>
                            <m:accPr>
                              <m:chr m:val="̅"/>
                              <m:ctrlPr>
                                <a:rPr lang="es-ES" i="1" smtClean="0">
                                  <a:latin typeface="Cambria Math" panose="02040503050406030204" pitchFamily="18" charset="0"/>
                                </a:rPr>
                              </m:ctrlPr>
                            </m:accPr>
                            <m:e>
                              <m:r>
                                <a:rPr lang="es-ES" i="1" smtClean="0">
                                  <a:latin typeface="Cambria Math" panose="02040503050406030204" pitchFamily="18" charset="0"/>
                                  <a:ea typeface="Cambria Math" panose="02040503050406030204" pitchFamily="18" charset="0"/>
                                </a:rPr>
                                <m:t>∅</m:t>
                              </m:r>
                            </m:e>
                          </m:acc>
                        </m:e>
                        <m:sub>
                          <m:sSub>
                            <m:sSubPr>
                              <m:ctrlPr>
                                <a:rPr lang="es-ES"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𝐿</m:t>
                              </m:r>
                            </m:e>
                            <m:sub>
                              <m:r>
                                <a:rPr lang="es-AR" b="0" i="1" smtClean="0">
                                  <a:latin typeface="Cambria Math" panose="02040503050406030204" pitchFamily="18" charset="0"/>
                                  <a:ea typeface="Cambria Math" panose="02040503050406030204" pitchFamily="18" charset="0"/>
                                </a:rPr>
                                <m:t>𝑥</m:t>
                              </m:r>
                            </m:sub>
                          </m:sSub>
                        </m:sub>
                      </m:sSub>
                    </m:oMath>
                  </a14:m>
                  <a:r>
                    <a:rPr lang="es-ES" dirty="0" smtClean="0">
                      <a:latin typeface="+mj-lt"/>
                    </a:rPr>
                    <a:t>,  y hay una fuente de calor repartida </a:t>
                  </a:r>
                  <a14:m>
                    <m:oMath xmlns:m="http://schemas.openxmlformats.org/officeDocument/2006/math">
                      <m:r>
                        <a:rPr lang="es-AR" b="0" i="1" smtClean="0">
                          <a:latin typeface="Cambria Math" panose="02040503050406030204" pitchFamily="18" charset="0"/>
                        </a:rPr>
                        <m:t>𝑄</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AR" dirty="0" smtClean="0">
                      <a:latin typeface="+mj-lt"/>
                    </a:rPr>
                    <a:t>:</a:t>
                  </a:r>
                  <a:endParaRPr lang="es-AR" dirty="0">
                    <a:latin typeface="+mj-lt"/>
                  </a:endParaRPr>
                </a:p>
              </p:txBody>
            </p:sp>
          </mc:Choice>
          <mc:Fallback xmlns="">
            <p:sp>
              <p:nvSpPr>
                <p:cNvPr id="6" name="Rectángulo 5"/>
                <p:cNvSpPr>
                  <a:spLocks noRot="1" noChangeAspect="1" noMove="1" noResize="1" noEditPoints="1" noAdjustHandles="1" noChangeArrowheads="1" noChangeShapeType="1" noTextEdit="1"/>
                </p:cNvSpPr>
                <p:nvPr/>
              </p:nvSpPr>
              <p:spPr>
                <a:xfrm>
                  <a:off x="1226777" y="3426940"/>
                  <a:ext cx="10285378" cy="686342"/>
                </a:xfrm>
                <a:prstGeom prst="rect">
                  <a:avLst/>
                </a:prstGeom>
                <a:blipFill>
                  <a:blip r:embed="rId3"/>
                  <a:stretch>
                    <a:fillRect l="-484" t="-5357" b="-10714"/>
                  </a:stretch>
                </a:blipFill>
              </p:spPr>
              <p:txBody>
                <a:bodyPr/>
                <a:lstStyle/>
                <a:p>
                  <a:r>
                    <a:rPr lang="es-AR">
                      <a:noFill/>
                    </a:rPr>
                    <a:t> </a:t>
                  </a:r>
                </a:p>
              </p:txBody>
            </p:sp>
          </mc:Fallback>
        </mc:AlternateContent>
        <p:pic>
          <p:nvPicPr>
            <p:cNvPr id="8" name="Imagen 7"/>
            <p:cNvPicPr>
              <a:picLocks noChangeAspect="1"/>
            </p:cNvPicPr>
            <p:nvPr/>
          </p:nvPicPr>
          <p:blipFill>
            <a:blip r:embed="rId4"/>
            <a:stretch>
              <a:fillRect/>
            </a:stretch>
          </p:blipFill>
          <p:spPr>
            <a:xfrm>
              <a:off x="5075783" y="4113282"/>
              <a:ext cx="2162337" cy="1299432"/>
            </a:xfrm>
            <a:prstGeom prst="rect">
              <a:avLst/>
            </a:prstGeom>
          </p:spPr>
        </p:pic>
        <mc:AlternateContent xmlns:mc="http://schemas.openxmlformats.org/markup-compatibility/2006" xmlns:a14="http://schemas.microsoft.com/office/drawing/2010/main">
          <mc:Choice Requires="a14">
            <p:sp>
              <p:nvSpPr>
                <p:cNvPr id="9" name="Rectángulo 8"/>
                <p:cNvSpPr/>
                <p:nvPr/>
              </p:nvSpPr>
              <p:spPr>
                <a:xfrm>
                  <a:off x="1226777" y="5412714"/>
                  <a:ext cx="10450750" cy="785536"/>
                </a:xfrm>
                <a:prstGeom prst="rect">
                  <a:avLst/>
                </a:prstGeom>
              </p:spPr>
              <p:txBody>
                <a:bodyPr wrap="square">
                  <a:spAutoFit/>
                </a:bodyPr>
                <a:lstStyle/>
                <a:p>
                  <a:r>
                    <a:rPr lang="es-ES" dirty="0" smtClean="0">
                      <a:latin typeface="+mj-lt"/>
                    </a:rPr>
                    <a:t>donde se asume un valor constante de conductividad. Dividimos el intervalo en </a:t>
                  </a:r>
                  <a14:m>
                    <m:oMath xmlns:m="http://schemas.openxmlformats.org/officeDocument/2006/math">
                      <m:r>
                        <a:rPr lang="es-AR" b="0" i="1" smtClean="0">
                          <a:latin typeface="Cambria Math" panose="02040503050406030204" pitchFamily="18" charset="0"/>
                        </a:rPr>
                        <m:t>𝐿</m:t>
                      </m:r>
                    </m:oMath>
                  </a14:m>
                  <a:r>
                    <a:rPr lang="es-ES" dirty="0" smtClean="0">
                      <a:latin typeface="+mj-lt"/>
                    </a:rPr>
                    <a:t> segmentos de longitud</a:t>
                  </a:r>
                </a:p>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𝑥</m:t>
                      </m:r>
                      <m:r>
                        <a:rPr lang="es-AR" b="0" i="1" smtClean="0">
                          <a:latin typeface="Cambria Math" panose="02040503050406030204" pitchFamily="18" charset="0"/>
                          <a:ea typeface="Cambria Math" panose="02040503050406030204" pitchFamily="18" charset="0"/>
                        </a:rPr>
                        <m:t>= </m:t>
                      </m:r>
                      <m:f>
                        <m:fPr>
                          <m:ctrlPr>
                            <a:rPr lang="es-AR" b="0" i="1" smtClean="0">
                              <a:latin typeface="Cambria Math" panose="02040503050406030204" pitchFamily="18" charset="0"/>
                              <a:ea typeface="Cambria Math" panose="02040503050406030204" pitchFamily="18" charset="0"/>
                            </a:rPr>
                          </m:ctrlPr>
                        </m:fPr>
                        <m:num>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𝐿</m:t>
                              </m:r>
                            </m:e>
                            <m:sub>
                              <m:r>
                                <a:rPr lang="es-AR" b="0" i="1" smtClean="0">
                                  <a:latin typeface="Cambria Math" panose="02040503050406030204" pitchFamily="18" charset="0"/>
                                  <a:ea typeface="Cambria Math" panose="02040503050406030204" pitchFamily="18" charset="0"/>
                                </a:rPr>
                                <m:t>𝑥</m:t>
                              </m:r>
                            </m:sub>
                          </m:sSub>
                        </m:num>
                        <m:den>
                          <m:r>
                            <a:rPr lang="es-AR" b="0" i="1" smtClean="0">
                              <a:latin typeface="Cambria Math" panose="02040503050406030204" pitchFamily="18" charset="0"/>
                              <a:ea typeface="Cambria Math" panose="02040503050406030204" pitchFamily="18" charset="0"/>
                            </a:rPr>
                            <m:t>𝐿</m:t>
                          </m:r>
                        </m:den>
                      </m:f>
                    </m:oMath>
                  </a14:m>
                  <a:r>
                    <a:rPr lang="es-ES" dirty="0" smtClean="0">
                      <a:latin typeface="+mj-lt"/>
                    </a:rPr>
                    <a:t> , y llamaremos “nodos” o “puntos de la grilla” a los extremos de dichos segmentos:</a:t>
                  </a:r>
                  <a:endParaRPr lang="es-AR" dirty="0">
                    <a:latin typeface="+mj-lt"/>
                  </a:endParaRPr>
                </a:p>
              </p:txBody>
            </p:sp>
          </mc:Choice>
          <mc:Fallback xmlns="">
            <p:sp>
              <p:nvSpPr>
                <p:cNvPr id="9" name="Rectángulo 8"/>
                <p:cNvSpPr>
                  <a:spLocks noRot="1" noChangeAspect="1" noMove="1" noResize="1" noEditPoints="1" noAdjustHandles="1" noChangeArrowheads="1" noChangeShapeType="1" noTextEdit="1"/>
                </p:cNvSpPr>
                <p:nvPr/>
              </p:nvSpPr>
              <p:spPr>
                <a:xfrm>
                  <a:off x="1226777" y="5412714"/>
                  <a:ext cx="10450750" cy="785536"/>
                </a:xfrm>
                <a:prstGeom prst="rect">
                  <a:avLst/>
                </a:prstGeom>
                <a:blipFill>
                  <a:blip r:embed="rId5"/>
                  <a:stretch>
                    <a:fillRect l="-476" t="-4651" b="-2326"/>
                  </a:stretch>
                </a:blipFill>
              </p:spPr>
              <p:txBody>
                <a:bodyPr/>
                <a:lstStyle/>
                <a:p>
                  <a:r>
                    <a:rPr lang="es-AR">
                      <a:noFill/>
                    </a:rPr>
                    <a:t> </a:t>
                  </a:r>
                </a:p>
              </p:txBody>
            </p:sp>
          </mc:Fallback>
        </mc:AlternateContent>
        <p:pic>
          <p:nvPicPr>
            <p:cNvPr id="10" name="Imagen 9"/>
            <p:cNvPicPr>
              <a:picLocks noChangeAspect="1"/>
            </p:cNvPicPr>
            <p:nvPr/>
          </p:nvPicPr>
          <p:blipFill>
            <a:blip r:embed="rId6"/>
            <a:stretch>
              <a:fillRect/>
            </a:stretch>
          </p:blipFill>
          <p:spPr>
            <a:xfrm>
              <a:off x="3967786" y="6198252"/>
              <a:ext cx="4801042" cy="392813"/>
            </a:xfrm>
            <a:prstGeom prst="rect">
              <a:avLst/>
            </a:prstGeom>
          </p:spPr>
        </p:pic>
      </p:grpSp>
    </p:spTree>
    <p:extLst>
      <p:ext uri="{BB962C8B-B14F-4D97-AF65-F5344CB8AC3E}">
        <p14:creationId xmlns:p14="http://schemas.microsoft.com/office/powerpoint/2010/main" val="1308292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3382704" y="418496"/>
            <a:ext cx="5535234"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ES" b="1" dirty="0">
                <a:latin typeface="Times New Roman" panose="02020603050405020304" pitchFamily="18" charset="0"/>
                <a:cs typeface="Times New Roman" panose="02020603050405020304" pitchFamily="18" charset="0"/>
              </a:rPr>
              <a:t>Análisis de Error. Teorema de </a:t>
            </a:r>
            <a:r>
              <a:rPr lang="es-ES" b="1" dirty="0" smtClean="0">
                <a:latin typeface="Times New Roman" panose="02020603050405020304" pitchFamily="18" charset="0"/>
                <a:cs typeface="Times New Roman" panose="02020603050405020304" pitchFamily="18" charset="0"/>
              </a:rPr>
              <a:t>Lax- Notas:</a:t>
            </a:r>
            <a:endParaRPr lang="es-AR" b="1" dirty="0">
              <a:latin typeface="Times New Roman" panose="02020603050405020304" pitchFamily="18" charset="0"/>
              <a:cs typeface="Times New Roman" panose="02020603050405020304" pitchFamily="18" charset="0"/>
            </a:endParaRPr>
          </a:p>
        </p:txBody>
      </p:sp>
      <p:sp>
        <p:nvSpPr>
          <p:cNvPr id="3" name="Rectángulo 2"/>
          <p:cNvSpPr/>
          <p:nvPr/>
        </p:nvSpPr>
        <p:spPr>
          <a:xfrm>
            <a:off x="1015858" y="1064827"/>
            <a:ext cx="4071371" cy="369332"/>
          </a:xfrm>
          <a:prstGeom prst="rect">
            <a:avLst/>
          </a:prstGeom>
        </p:spPr>
        <p:txBody>
          <a:bodyPr wrap="none">
            <a:spAutoFit/>
          </a:bodyPr>
          <a:lstStyle/>
          <a:p>
            <a:r>
              <a:rPr lang="es-ES" dirty="0" smtClean="0"/>
              <a:t>4) </a:t>
            </a:r>
            <a:r>
              <a:rPr lang="es-ES" b="1" dirty="0">
                <a:latin typeface="Times New Roman" panose="02020603050405020304" pitchFamily="18" charset="0"/>
                <a:cs typeface="Times New Roman" panose="02020603050405020304" pitchFamily="18" charset="0"/>
              </a:rPr>
              <a:t>Visión general (vale para FD y FEM)</a:t>
            </a:r>
            <a:endParaRPr lang="es-AR" b="1" dirty="0">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2918298" y="1434159"/>
            <a:ext cx="7366450" cy="3029750"/>
          </a:xfrm>
          <a:prstGeom prst="rect">
            <a:avLst/>
          </a:prstGeom>
        </p:spPr>
      </p:pic>
      <p:sp>
        <p:nvSpPr>
          <p:cNvPr id="10" name="Rectángulo 9"/>
          <p:cNvSpPr/>
          <p:nvPr/>
        </p:nvSpPr>
        <p:spPr>
          <a:xfrm>
            <a:off x="1217811" y="4463909"/>
            <a:ext cx="2492990" cy="369332"/>
          </a:xfrm>
          <a:prstGeom prst="rect">
            <a:avLst/>
          </a:prstGeom>
        </p:spPr>
        <p:txBody>
          <a:bodyPr wrap="none">
            <a:spAutoFit/>
          </a:bodyPr>
          <a:lstStyle/>
          <a:p>
            <a:r>
              <a:rPr lang="es-AR" b="1" dirty="0">
                <a:latin typeface="Times New Roman" panose="02020603050405020304" pitchFamily="18" charset="0"/>
                <a:cs typeface="Times New Roman" panose="02020603050405020304" pitchFamily="18" charset="0"/>
              </a:rPr>
              <a:t>Consecuencia para Lax</a:t>
            </a:r>
          </a:p>
        </p:txBody>
      </p:sp>
      <p:pic>
        <p:nvPicPr>
          <p:cNvPr id="11" name="Imagen 10"/>
          <p:cNvPicPr>
            <a:picLocks noChangeAspect="1"/>
          </p:cNvPicPr>
          <p:nvPr/>
        </p:nvPicPr>
        <p:blipFill>
          <a:blip r:embed="rId3"/>
          <a:stretch>
            <a:fillRect/>
          </a:stretch>
        </p:blipFill>
        <p:spPr>
          <a:xfrm>
            <a:off x="3710801" y="4463909"/>
            <a:ext cx="7705003" cy="2115882"/>
          </a:xfrm>
          <a:prstGeom prst="rect">
            <a:avLst/>
          </a:prstGeom>
        </p:spPr>
      </p:pic>
    </p:spTree>
    <p:extLst>
      <p:ext uri="{BB962C8B-B14F-4D97-AF65-F5344CB8AC3E}">
        <p14:creationId xmlns:p14="http://schemas.microsoft.com/office/powerpoint/2010/main" val="4822681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6" name="CuadroTexto 5"/>
          <p:cNvSpPr txBox="1"/>
          <p:nvPr/>
        </p:nvSpPr>
        <p:spPr>
          <a:xfrm>
            <a:off x="3354045" y="418496"/>
            <a:ext cx="5592557"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Taylor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sp>
        <p:nvSpPr>
          <p:cNvPr id="2" name="Rectángulo 1"/>
          <p:cNvSpPr/>
          <p:nvPr/>
        </p:nvSpPr>
        <p:spPr>
          <a:xfrm>
            <a:off x="1024647" y="1064827"/>
            <a:ext cx="10113524" cy="1477328"/>
          </a:xfrm>
          <a:prstGeom prst="rect">
            <a:avLst/>
          </a:prstGeom>
        </p:spPr>
        <p:txBody>
          <a:bodyPr wrap="square">
            <a:spAutoFit/>
          </a:bodyPr>
          <a:lstStyle/>
          <a:p>
            <a:pPr algn="just"/>
            <a:r>
              <a:rPr lang="es-ES" b="1" dirty="0" smtClean="0">
                <a:latin typeface="+mj-lt"/>
              </a:rPr>
              <a:t>CONCEPTO IMPORTANTE:</a:t>
            </a:r>
          </a:p>
          <a:p>
            <a:pPr algn="just"/>
            <a:r>
              <a:rPr lang="es-ES" b="1" i="1" dirty="0" smtClean="0">
                <a:latin typeface="+mj-lt"/>
              </a:rPr>
              <a:t>Cuando se discretiza una </a:t>
            </a:r>
            <a:r>
              <a:rPr lang="es-ES" b="1" i="1" dirty="0">
                <a:latin typeface="+mj-lt"/>
              </a:rPr>
              <a:t>derivada utilizando series de Taylor para diferencias finitas, la suma de los coeficientes de cada término no necesariamente tiene que dar cero en todos los casos. Sin embargo, en muchos esquemas de diferencias finitas, la condición de que la suma de los coeficientes sea cero es importante y se relaciona con la conservación de la precisión y la eliminación de términos de error.</a:t>
            </a:r>
            <a:endParaRPr lang="es-AR" b="1" i="1" dirty="0">
              <a:latin typeface="+mj-lt"/>
            </a:endParaRPr>
          </a:p>
        </p:txBody>
      </p:sp>
      <mc:AlternateContent xmlns:mc="http://schemas.openxmlformats.org/markup-compatibility/2006">
        <mc:Choice xmlns:a14="http://schemas.microsoft.com/office/drawing/2010/main" Requires="a14">
          <p:sp>
            <p:nvSpPr>
              <p:cNvPr id="7" name="Rectángulo 6"/>
              <p:cNvSpPr/>
              <p:nvPr/>
            </p:nvSpPr>
            <p:spPr>
              <a:xfrm>
                <a:off x="1024646" y="2542155"/>
                <a:ext cx="10113525" cy="923330"/>
              </a:xfrm>
              <a:prstGeom prst="rect">
                <a:avLst/>
              </a:prstGeom>
            </p:spPr>
            <p:txBody>
              <a:bodyPr wrap="square">
                <a:spAutoFit/>
              </a:bodyPr>
              <a:lstStyle/>
              <a:p>
                <a:pPr algn="just"/>
                <a:r>
                  <a:rPr lang="es-ES" b="1" dirty="0" smtClean="0">
                    <a:latin typeface="+mj-lt"/>
                  </a:rPr>
                  <a:t>Por ejemplo: Derivada </a:t>
                </a:r>
                <a:r>
                  <a:rPr lang="es-ES" b="1" dirty="0">
                    <a:latin typeface="+mj-lt"/>
                  </a:rPr>
                  <a:t>de Primer Orden</a:t>
                </a:r>
              </a:p>
              <a:p>
                <a:pPr algn="just"/>
                <a:r>
                  <a:rPr lang="es-ES" dirty="0">
                    <a:latin typeface="+mj-lt"/>
                  </a:rPr>
                  <a:t>Consideremos una aproximación a la derivada primera de una función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a:t>
                </a:r>
                <a:r>
                  <a:rPr lang="es-ES" dirty="0">
                    <a:latin typeface="+mj-lt"/>
                  </a:rPr>
                  <a:t>en el punto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𝑥</m:t>
                        </m:r>
                      </m:e>
                      <m:sub>
                        <m:r>
                          <a:rPr lang="es-AR" b="0" i="1" smtClean="0">
                            <a:latin typeface="Cambria Math" panose="02040503050406030204" pitchFamily="18" charset="0"/>
                          </a:rPr>
                          <m:t>𝑖</m:t>
                        </m:r>
                      </m:sub>
                    </m:sSub>
                  </m:oMath>
                </a14:m>
                <a:r>
                  <a:rPr lang="es-ES" dirty="0" smtClean="0">
                    <a:latin typeface="+mj-lt"/>
                  </a:rPr>
                  <a:t>​</a:t>
                </a:r>
                <a:r>
                  <a:rPr lang="es-ES" dirty="0">
                    <a:latin typeface="+mj-lt"/>
                  </a:rPr>
                  <a:t>. Una aproximación central de la derivada primera utilizando diferencias finitas es:</a:t>
                </a:r>
              </a:p>
            </p:txBody>
          </p:sp>
        </mc:Choice>
        <mc:Fallback>
          <p:sp>
            <p:nvSpPr>
              <p:cNvPr id="7" name="Rectángulo 6"/>
              <p:cNvSpPr>
                <a:spLocks noRot="1" noChangeAspect="1" noMove="1" noResize="1" noEditPoints="1" noAdjustHandles="1" noChangeArrowheads="1" noChangeShapeType="1" noTextEdit="1"/>
              </p:cNvSpPr>
              <p:nvPr/>
            </p:nvSpPr>
            <p:spPr>
              <a:xfrm>
                <a:off x="1024646" y="2542155"/>
                <a:ext cx="10113525" cy="923330"/>
              </a:xfrm>
              <a:prstGeom prst="rect">
                <a:avLst/>
              </a:prstGeom>
              <a:blipFill>
                <a:blip r:embed="rId2"/>
                <a:stretch>
                  <a:fillRect l="-482" t="-3311" r="-542" b="-9934"/>
                </a:stretch>
              </a:blipFill>
            </p:spPr>
            <p:txBody>
              <a:bodyPr/>
              <a:lstStyle/>
              <a:p>
                <a:r>
                  <a:rPr lang="es-AR">
                    <a:noFill/>
                  </a:rPr>
                  <a:t> </a:t>
                </a:r>
              </a:p>
            </p:txBody>
          </p:sp>
        </mc:Fallback>
      </mc:AlternateContent>
      <p:pic>
        <p:nvPicPr>
          <p:cNvPr id="8" name="Imagen 7"/>
          <p:cNvPicPr>
            <a:picLocks noChangeAspect="1"/>
          </p:cNvPicPr>
          <p:nvPr/>
        </p:nvPicPr>
        <p:blipFill>
          <a:blip r:embed="rId3"/>
          <a:stretch>
            <a:fillRect/>
          </a:stretch>
        </p:blipFill>
        <p:spPr>
          <a:xfrm>
            <a:off x="4790590" y="3465484"/>
            <a:ext cx="2792700" cy="824413"/>
          </a:xfrm>
          <a:prstGeom prst="rect">
            <a:avLst/>
          </a:prstGeom>
        </p:spPr>
      </p:pic>
      <mc:AlternateContent xmlns:mc="http://schemas.openxmlformats.org/markup-compatibility/2006">
        <mc:Choice xmlns:a14="http://schemas.microsoft.com/office/drawing/2010/main" Requires="a14">
          <p:sp>
            <p:nvSpPr>
              <p:cNvPr id="9" name="Rectángulo 8"/>
              <p:cNvSpPr/>
              <p:nvPr/>
            </p:nvSpPr>
            <p:spPr>
              <a:xfrm>
                <a:off x="1024646" y="4263603"/>
                <a:ext cx="9753600" cy="785536"/>
              </a:xfrm>
              <a:prstGeom prst="rect">
                <a:avLst/>
              </a:prstGeom>
            </p:spPr>
            <p:txBody>
              <a:bodyPr wrap="square">
                <a:spAutoFit/>
              </a:bodyPr>
              <a:lstStyle/>
              <a:p>
                <a:r>
                  <a:rPr lang="es-AR" dirty="0" smtClean="0">
                    <a:latin typeface="+mj-lt"/>
                  </a:rPr>
                  <a:t>Aquí, los coeficientes de </a:t>
                </a:r>
                <a14:m>
                  <m:oMath xmlns:m="http://schemas.openxmlformats.org/officeDocument/2006/math">
                    <m:r>
                      <a:rPr lang="es-AR" b="0" i="1" smtClean="0">
                        <a:latin typeface="+mj-lt"/>
                      </a:rPr>
                      <m:t>𝑓</m:t>
                    </m:r>
                    <m:r>
                      <a:rPr lang="es-AR" b="0" i="1" smtClean="0">
                        <a:latin typeface="+mj-lt"/>
                      </a:rPr>
                      <m:t>(</m:t>
                    </m:r>
                    <m:sSub>
                      <m:sSubPr>
                        <m:ctrlPr>
                          <a:rPr lang="es-AR" b="0" i="1" smtClean="0">
                            <a:latin typeface="+mj-lt"/>
                          </a:rPr>
                        </m:ctrlPr>
                      </m:sSubPr>
                      <m:e>
                        <m:r>
                          <a:rPr lang="es-AR" b="0" i="1" smtClean="0">
                            <a:latin typeface="+mj-lt"/>
                          </a:rPr>
                          <m:t>𝑥</m:t>
                        </m:r>
                      </m:e>
                      <m:sub>
                        <m:r>
                          <a:rPr lang="es-AR" b="0" i="1" smtClean="0">
                            <a:latin typeface="+mj-lt"/>
                          </a:rPr>
                          <m:t>𝑖</m:t>
                        </m:r>
                        <m:r>
                          <a:rPr lang="es-AR" b="0" i="1" smtClean="0">
                            <a:latin typeface="+mj-lt"/>
                          </a:rPr>
                          <m:t>+1</m:t>
                        </m:r>
                      </m:sub>
                    </m:sSub>
                    <m:r>
                      <a:rPr lang="es-AR" b="0" i="1" smtClean="0">
                        <a:latin typeface="+mj-lt"/>
                      </a:rPr>
                      <m:t>)</m:t>
                    </m:r>
                  </m:oMath>
                </a14:m>
                <a:r>
                  <a:rPr lang="es-AR" dirty="0" smtClean="0">
                    <a:latin typeface="+mj-lt"/>
                  </a:rPr>
                  <a:t>y </a:t>
                </a:r>
                <a14:m>
                  <m:oMath xmlns:m="http://schemas.openxmlformats.org/officeDocument/2006/math">
                    <m:r>
                      <a:rPr lang="es-AR" i="1">
                        <a:latin typeface="+mj-lt"/>
                      </a:rPr>
                      <m:t>𝑓</m:t>
                    </m:r>
                    <m:r>
                      <a:rPr lang="es-AR" i="1">
                        <a:latin typeface="+mj-lt"/>
                      </a:rPr>
                      <m:t>(</m:t>
                    </m:r>
                    <m:sSub>
                      <m:sSubPr>
                        <m:ctrlPr>
                          <a:rPr lang="es-AR" i="1">
                            <a:latin typeface="+mj-lt"/>
                          </a:rPr>
                        </m:ctrlPr>
                      </m:sSubPr>
                      <m:e>
                        <m:r>
                          <a:rPr lang="es-AR" i="1">
                            <a:latin typeface="+mj-lt"/>
                          </a:rPr>
                          <m:t>𝑥</m:t>
                        </m:r>
                      </m:e>
                      <m:sub>
                        <m:r>
                          <a:rPr lang="es-AR" i="1">
                            <a:latin typeface="+mj-lt"/>
                          </a:rPr>
                          <m:t>𝑖</m:t>
                        </m:r>
                        <m:r>
                          <a:rPr lang="es-AR" b="0" i="1" smtClean="0">
                            <a:latin typeface="+mj-lt"/>
                          </a:rPr>
                          <m:t>−</m:t>
                        </m:r>
                        <m:r>
                          <a:rPr lang="es-AR" i="1">
                            <a:latin typeface="+mj-lt"/>
                          </a:rPr>
                          <m:t>1</m:t>
                        </m:r>
                      </m:sub>
                    </m:sSub>
                    <m:r>
                      <a:rPr lang="es-AR" i="1">
                        <a:latin typeface="+mj-lt"/>
                      </a:rPr>
                      <m:t>)</m:t>
                    </m:r>
                  </m:oMath>
                </a14:m>
                <a:r>
                  <a:rPr lang="es-AR" dirty="0" smtClean="0">
                    <a:latin typeface="+mj-lt"/>
                  </a:rPr>
                  <a:t> </a:t>
                </a:r>
                <a:r>
                  <a:rPr lang="es-AR" dirty="0">
                    <a:latin typeface="+mj-lt"/>
                  </a:rPr>
                  <a:t>son </a:t>
                </a:r>
                <a14:m>
                  <m:oMath xmlns:m="http://schemas.openxmlformats.org/officeDocument/2006/math">
                    <m:r>
                      <a:rPr lang="es-AR" b="0" i="1" smtClean="0">
                        <a:latin typeface="+mj-lt"/>
                      </a:rPr>
                      <m:t>+</m:t>
                    </m:r>
                    <m:f>
                      <m:fPr>
                        <m:ctrlPr>
                          <a:rPr lang="es-AR" b="0" i="1" smtClean="0">
                            <a:latin typeface="+mj-lt"/>
                          </a:rPr>
                        </m:ctrlPr>
                      </m:fPr>
                      <m:num>
                        <m:r>
                          <a:rPr lang="es-AR" b="0" i="1" smtClean="0">
                            <a:latin typeface="+mj-lt"/>
                          </a:rPr>
                          <m:t>1</m:t>
                        </m:r>
                      </m:num>
                      <m:den>
                        <m:r>
                          <a:rPr lang="es-AR" b="0" i="1" smtClean="0">
                            <a:latin typeface="+mj-lt"/>
                          </a:rPr>
                          <m:t>2</m:t>
                        </m:r>
                        <m:r>
                          <a:rPr lang="es-AR" b="0" i="1" smtClean="0">
                            <a:latin typeface="+mj-lt"/>
                          </a:rPr>
                          <m:t>h</m:t>
                        </m:r>
                      </m:den>
                    </m:f>
                  </m:oMath>
                </a14:m>
                <a:r>
                  <a:rPr lang="es-AR" dirty="0" smtClean="0">
                    <a:latin typeface="+mj-lt"/>
                  </a:rPr>
                  <a:t>​ y </a:t>
                </a:r>
                <a14:m>
                  <m:oMath xmlns:m="http://schemas.openxmlformats.org/officeDocument/2006/math">
                    <m:r>
                      <a:rPr lang="es-AR" i="1">
                        <a:latin typeface="+mj-lt"/>
                      </a:rPr>
                      <m:t>-</m:t>
                    </m:r>
                    <m:f>
                      <m:fPr>
                        <m:ctrlPr>
                          <a:rPr lang="es-AR" i="1">
                            <a:latin typeface="+mj-lt"/>
                          </a:rPr>
                        </m:ctrlPr>
                      </m:fPr>
                      <m:num>
                        <m:r>
                          <a:rPr lang="es-AR" i="1">
                            <a:latin typeface="+mj-lt"/>
                          </a:rPr>
                          <m:t>1</m:t>
                        </m:r>
                      </m:num>
                      <m:den>
                        <m:r>
                          <a:rPr lang="es-AR" i="1">
                            <a:latin typeface="+mj-lt"/>
                          </a:rPr>
                          <m:t>2</m:t>
                        </m:r>
                        <m:r>
                          <a:rPr lang="es-AR" i="1">
                            <a:latin typeface="+mj-lt"/>
                          </a:rPr>
                          <m:t>h</m:t>
                        </m:r>
                      </m:den>
                    </m:f>
                  </m:oMath>
                </a14:m>
                <a:r>
                  <a:rPr lang="es-AR" dirty="0" smtClean="0">
                    <a:latin typeface="+mj-lt"/>
                  </a:rPr>
                  <a:t>respectivamente</a:t>
                </a:r>
                <a:r>
                  <a:rPr lang="es-AR" dirty="0">
                    <a:latin typeface="+mj-lt"/>
                  </a:rPr>
                  <a:t>. La suma de estos coeficientes </a:t>
                </a:r>
                <a:r>
                  <a:rPr lang="es-AR" dirty="0" smtClean="0">
                    <a:latin typeface="+mj-lt"/>
                  </a:rPr>
                  <a:t>es: </a:t>
                </a:r>
                <a:endParaRPr lang="es-AR" dirty="0">
                  <a:latin typeface="+mj-lt"/>
                </a:endParaRPr>
              </a:p>
            </p:txBody>
          </p:sp>
        </mc:Choice>
        <mc:Fallback>
          <p:sp>
            <p:nvSpPr>
              <p:cNvPr id="9" name="Rectángulo 8"/>
              <p:cNvSpPr>
                <a:spLocks noRot="1" noChangeAspect="1" noMove="1" noResize="1" noEditPoints="1" noAdjustHandles="1" noChangeArrowheads="1" noChangeShapeType="1" noTextEdit="1"/>
              </p:cNvSpPr>
              <p:nvPr/>
            </p:nvSpPr>
            <p:spPr>
              <a:xfrm>
                <a:off x="1024646" y="4263603"/>
                <a:ext cx="9753600" cy="785536"/>
              </a:xfrm>
              <a:prstGeom prst="rect">
                <a:avLst/>
              </a:prstGeom>
              <a:blipFill>
                <a:blip r:embed="rId4"/>
                <a:stretch>
                  <a:fillRect l="-500" r="-875" b="-9302"/>
                </a:stretch>
              </a:blipFill>
            </p:spPr>
            <p:txBody>
              <a:bodyPr/>
              <a:lstStyle/>
              <a:p>
                <a:r>
                  <a:rPr lang="es-AR">
                    <a:noFill/>
                  </a:rPr>
                  <a:t> </a:t>
                </a:r>
              </a:p>
            </p:txBody>
          </p:sp>
        </mc:Fallback>
      </mc:AlternateContent>
      <p:pic>
        <p:nvPicPr>
          <p:cNvPr id="12" name="Imagen 11"/>
          <p:cNvPicPr>
            <a:picLocks noChangeAspect="1"/>
          </p:cNvPicPr>
          <p:nvPr/>
        </p:nvPicPr>
        <p:blipFill>
          <a:blip r:embed="rId5"/>
          <a:stretch>
            <a:fillRect/>
          </a:stretch>
        </p:blipFill>
        <p:spPr>
          <a:xfrm>
            <a:off x="5205017" y="4826080"/>
            <a:ext cx="1576472" cy="718685"/>
          </a:xfrm>
          <a:prstGeom prst="rect">
            <a:avLst/>
          </a:prstGeom>
        </p:spPr>
      </p:pic>
      <p:sp>
        <p:nvSpPr>
          <p:cNvPr id="13" name="Rectángulo 12"/>
          <p:cNvSpPr/>
          <p:nvPr/>
        </p:nvSpPr>
        <p:spPr>
          <a:xfrm>
            <a:off x="1024645" y="5544764"/>
            <a:ext cx="10113525" cy="923330"/>
          </a:xfrm>
          <a:prstGeom prst="rect">
            <a:avLst/>
          </a:prstGeom>
        </p:spPr>
        <p:txBody>
          <a:bodyPr wrap="square">
            <a:spAutoFit/>
          </a:bodyPr>
          <a:lstStyle/>
          <a:p>
            <a:pPr algn="just"/>
            <a:r>
              <a:rPr lang="es-ES" dirty="0">
                <a:latin typeface="+mj-lt"/>
              </a:rPr>
              <a:t>Esta condición de suma cero asegura que los términos lineales en la expansión de Taylor se cancelen, lo que es esencial para que la fórmula sea una aproximación de la derivada de primer orden y no contenga un término constante incorrecto.</a:t>
            </a:r>
            <a:endParaRPr lang="es-AR" dirty="0">
              <a:latin typeface="+mj-lt"/>
            </a:endParaRPr>
          </a:p>
        </p:txBody>
      </p:sp>
      <p:sp>
        <p:nvSpPr>
          <p:cNvPr id="14" name="CuadroTexto 13"/>
          <p:cNvSpPr txBox="1"/>
          <p:nvPr/>
        </p:nvSpPr>
        <p:spPr>
          <a:xfrm>
            <a:off x="3813242" y="6369176"/>
            <a:ext cx="3609834" cy="369332"/>
          </a:xfrm>
          <a:prstGeom prst="rect">
            <a:avLst/>
          </a:prstGeom>
          <a:noFill/>
        </p:spPr>
        <p:txBody>
          <a:bodyPr wrap="none" rtlCol="0">
            <a:spAutoFit/>
          </a:bodyPr>
          <a:lstStyle/>
          <a:p>
            <a:r>
              <a:rPr lang="es-AR" b="1" dirty="0" smtClean="0">
                <a:latin typeface="+mj-lt"/>
              </a:rPr>
              <a:t>Pruebe con las otras aproximaciones</a:t>
            </a:r>
            <a:endParaRPr lang="es-AR" b="1" dirty="0">
              <a:latin typeface="+mj-lt"/>
            </a:endParaRPr>
          </a:p>
        </p:txBody>
      </p:sp>
    </p:spTree>
    <p:extLst>
      <p:ext uri="{BB962C8B-B14F-4D97-AF65-F5344CB8AC3E}">
        <p14:creationId xmlns:p14="http://schemas.microsoft.com/office/powerpoint/2010/main" val="14337878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2" name="Rectángulo 1"/>
          <p:cNvSpPr/>
          <p:nvPr/>
        </p:nvSpPr>
        <p:spPr>
          <a:xfrm>
            <a:off x="1220018" y="1064827"/>
            <a:ext cx="9888969" cy="1754326"/>
          </a:xfrm>
          <a:prstGeom prst="rect">
            <a:avLst/>
          </a:prstGeom>
        </p:spPr>
        <p:txBody>
          <a:bodyPr wrap="square">
            <a:spAutoFit/>
          </a:bodyPr>
          <a:lstStyle/>
          <a:p>
            <a:pPr algn="just"/>
            <a:r>
              <a:rPr lang="es-ES" b="1" dirty="0">
                <a:latin typeface="+mj-lt"/>
              </a:rPr>
              <a:t>Importancia de la Suma de los Coeficientes</a:t>
            </a:r>
          </a:p>
          <a:p>
            <a:pPr algn="just"/>
            <a:r>
              <a:rPr lang="es-ES" dirty="0">
                <a:latin typeface="+mj-lt"/>
              </a:rPr>
              <a:t>La suma cero de los coeficientes se relaciona con la consistencia del esquema y con la cancelación de errores en el orden adecuado. Esto es crucial para mantener la precisión de la aproximación y garantizar que la discretización represente correctamente la derivada que se desea aproximar.</a:t>
            </a:r>
          </a:p>
          <a:p>
            <a:pPr algn="just"/>
            <a:r>
              <a:rPr lang="es-ES" dirty="0">
                <a:latin typeface="+mj-lt"/>
              </a:rPr>
              <a:t>Si la suma de los coeficientes no es cero, significa que hay un término constante que no debería estar presente, lo que introduce un sesgo en la aproximación y afecta la precisión del método.</a:t>
            </a:r>
          </a:p>
        </p:txBody>
      </p:sp>
      <p:sp>
        <p:nvSpPr>
          <p:cNvPr id="3" name="Rectángulo 2"/>
          <p:cNvSpPr/>
          <p:nvPr/>
        </p:nvSpPr>
        <p:spPr>
          <a:xfrm>
            <a:off x="1220017" y="2819153"/>
            <a:ext cx="9888969" cy="1200329"/>
          </a:xfrm>
          <a:prstGeom prst="rect">
            <a:avLst/>
          </a:prstGeom>
        </p:spPr>
        <p:txBody>
          <a:bodyPr wrap="square">
            <a:spAutoFit/>
          </a:bodyPr>
          <a:lstStyle/>
          <a:p>
            <a:pPr algn="just"/>
            <a:r>
              <a:rPr lang="es-ES" b="1" dirty="0">
                <a:latin typeface="+mj-lt"/>
              </a:rPr>
              <a:t>Explicación Física:</a:t>
            </a:r>
          </a:p>
          <a:p>
            <a:pPr algn="just"/>
            <a:r>
              <a:rPr lang="es-ES" dirty="0">
                <a:latin typeface="+mj-lt"/>
              </a:rPr>
              <a:t>L</a:t>
            </a:r>
            <a:r>
              <a:rPr lang="es-ES" dirty="0" smtClean="0">
                <a:latin typeface="+mj-lt"/>
              </a:rPr>
              <a:t>a </a:t>
            </a:r>
            <a:r>
              <a:rPr lang="es-ES" dirty="0">
                <a:latin typeface="+mj-lt"/>
              </a:rPr>
              <a:t>condición de que la suma de los coeficientes sea cero en las discretizaciones de derivadas utilizando diferencias finitas también tiene una explicación física relacionada con la conservación de ciertas propiedades fundamentales del sistema que se está modelando.</a:t>
            </a:r>
            <a:endParaRPr lang="es-AR" dirty="0">
              <a:latin typeface="+mj-lt"/>
            </a:endParaRPr>
          </a:p>
        </p:txBody>
      </p:sp>
      <p:sp>
        <p:nvSpPr>
          <p:cNvPr id="5" name="Rectángulo 4"/>
          <p:cNvSpPr/>
          <p:nvPr/>
        </p:nvSpPr>
        <p:spPr>
          <a:xfrm>
            <a:off x="1220016" y="4019482"/>
            <a:ext cx="9888970" cy="2862322"/>
          </a:xfrm>
          <a:prstGeom prst="rect">
            <a:avLst/>
          </a:prstGeom>
        </p:spPr>
        <p:txBody>
          <a:bodyPr wrap="square">
            <a:spAutoFit/>
          </a:bodyPr>
          <a:lstStyle/>
          <a:p>
            <a:pPr algn="just"/>
            <a:r>
              <a:rPr lang="es-ES" b="1" dirty="0">
                <a:latin typeface="+mj-lt"/>
              </a:rPr>
              <a:t>1. Conservación de Flujo o Cantidad de Movimiento</a:t>
            </a:r>
          </a:p>
          <a:p>
            <a:pPr algn="just"/>
            <a:r>
              <a:rPr lang="es-ES" dirty="0">
                <a:latin typeface="+mj-lt"/>
              </a:rPr>
              <a:t>En muchos problemas físicos, la derivada de una cantidad está relacionada con el flujo de esa cantidad a través de un punto o en un volumen. Por ejemplo, en la ecuación de continuidad en dinámica de fluidos, la derivada espacial de la densidad o de la velocidad está relacionada con el flujo de masa o cantidad de movimiento.</a:t>
            </a:r>
          </a:p>
          <a:p>
            <a:pPr algn="just"/>
            <a:r>
              <a:rPr lang="es-ES" dirty="0">
                <a:latin typeface="+mj-lt"/>
              </a:rPr>
              <a:t>Cuando </a:t>
            </a:r>
            <a:r>
              <a:rPr lang="es-ES" dirty="0" smtClean="0">
                <a:latin typeface="+mj-lt"/>
              </a:rPr>
              <a:t>se discretiza </a:t>
            </a:r>
            <a:r>
              <a:rPr lang="es-ES" dirty="0">
                <a:latin typeface="+mj-lt"/>
              </a:rPr>
              <a:t>una derivada, </a:t>
            </a:r>
            <a:r>
              <a:rPr lang="es-ES" b="1" dirty="0">
                <a:latin typeface="+mj-lt"/>
              </a:rPr>
              <a:t>por ejemplo, la derivada de la densidad </a:t>
            </a:r>
            <a:r>
              <a:rPr lang="es-ES" dirty="0">
                <a:latin typeface="+mj-lt"/>
              </a:rPr>
              <a:t>respecto a la posición en una ecuación de continuidad, estás esencialmente describiendo cómo la </a:t>
            </a:r>
            <a:r>
              <a:rPr lang="es-ES" b="1" dirty="0">
                <a:latin typeface="+mj-lt"/>
              </a:rPr>
              <a:t>cantidad de densidad </a:t>
            </a:r>
            <a:r>
              <a:rPr lang="es-ES" dirty="0">
                <a:latin typeface="+mj-lt"/>
              </a:rPr>
              <a:t>entra o sale de un punto en el espacio. Si los coeficientes de las diferencias finitas no suman cero, implicaría que hay una ganancia o pérdida artificial de masa en el sistema, lo que violaría la conservación de masa (o de cualquier otra cantidad conservada).</a:t>
            </a:r>
          </a:p>
        </p:txBody>
      </p:sp>
      <p:sp>
        <p:nvSpPr>
          <p:cNvPr id="7" name="CuadroTexto 6"/>
          <p:cNvSpPr txBox="1"/>
          <p:nvPr/>
        </p:nvSpPr>
        <p:spPr>
          <a:xfrm>
            <a:off x="3354045" y="418496"/>
            <a:ext cx="5592557"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Taylor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2214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2" name="Rectángulo 1"/>
          <p:cNvSpPr/>
          <p:nvPr/>
        </p:nvSpPr>
        <p:spPr>
          <a:xfrm>
            <a:off x="956553" y="1164052"/>
            <a:ext cx="10453992" cy="2308324"/>
          </a:xfrm>
          <a:prstGeom prst="rect">
            <a:avLst/>
          </a:prstGeom>
        </p:spPr>
        <p:txBody>
          <a:bodyPr wrap="square">
            <a:spAutoFit/>
          </a:bodyPr>
          <a:lstStyle/>
          <a:p>
            <a:r>
              <a:rPr lang="es-ES" b="1" dirty="0">
                <a:latin typeface="+mj-lt"/>
              </a:rPr>
              <a:t>2. Simetría y Neutralidad</a:t>
            </a:r>
          </a:p>
          <a:p>
            <a:pPr algn="just"/>
            <a:r>
              <a:rPr lang="es-ES" dirty="0">
                <a:latin typeface="+mj-lt"/>
              </a:rPr>
              <a:t>En un sistema físico, la falta de sesgo es fundamental. Para la derivada de primer orden, por ejemplo, la simetría en la aproximación central garantiza que no haya un sesgo hacia la derecha o hacia la izquierda. Si la suma de los coeficientes no fuera cero, eso podría introducir un "falso" gradiente que no existe físicamente, lo que alteraría los resultados de la simulación.</a:t>
            </a:r>
          </a:p>
          <a:p>
            <a:pPr algn="just"/>
            <a:r>
              <a:rPr lang="es-ES" dirty="0">
                <a:latin typeface="+mj-lt"/>
              </a:rPr>
              <a:t>En la derivada de segundo orden, que típicamente se relaciona con la difusión o aceleración en muchos modelos físicos, la neutralidad de la suma de los coeficientes asegura que no se introduzca una fuente o sumidero artificial en la cantidad que se está calculando.</a:t>
            </a:r>
          </a:p>
        </p:txBody>
      </p:sp>
      <mc:AlternateContent xmlns:mc="http://schemas.openxmlformats.org/markup-compatibility/2006">
        <mc:Choice xmlns:a14="http://schemas.microsoft.com/office/drawing/2010/main" Requires="a14">
          <p:sp>
            <p:nvSpPr>
              <p:cNvPr id="3" name="Rectángulo 2"/>
              <p:cNvSpPr/>
              <p:nvPr/>
            </p:nvSpPr>
            <p:spPr>
              <a:xfrm>
                <a:off x="956553" y="3571601"/>
                <a:ext cx="10337259" cy="2585323"/>
              </a:xfrm>
              <a:prstGeom prst="rect">
                <a:avLst/>
              </a:prstGeom>
            </p:spPr>
            <p:txBody>
              <a:bodyPr wrap="square">
                <a:spAutoFit/>
              </a:bodyPr>
              <a:lstStyle/>
              <a:p>
                <a:r>
                  <a:rPr lang="es-ES" b="1" dirty="0" smtClean="0">
                    <a:latin typeface="+mj-lt"/>
                  </a:rPr>
                  <a:t>3. Interpretación de la Derivada como Flujo</a:t>
                </a:r>
              </a:p>
              <a:p>
                <a:pPr algn="just"/>
                <a:r>
                  <a:rPr lang="es-ES" dirty="0">
                    <a:latin typeface="+mj-lt"/>
                  </a:rPr>
                  <a:t>Consideremos la derivada primera de una función </a:t>
                </a:r>
                <a14:m>
                  <m:oMath xmlns:m="http://schemas.openxmlformats.org/officeDocument/2006/math">
                    <m:r>
                      <a:rPr lang="es-AR" b="0" i="1" smtClean="0">
                        <a:latin typeface="Cambria Math" panose="02040503050406030204" pitchFamily="18" charset="0"/>
                      </a:rPr>
                      <m:t>𝑓</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a14:m>
                <a:r>
                  <a:rPr lang="es-ES" dirty="0" smtClean="0">
                    <a:latin typeface="+mj-lt"/>
                  </a:rPr>
                  <a:t>, </a:t>
                </a:r>
                <a:r>
                  <a:rPr lang="es-ES" dirty="0">
                    <a:latin typeface="+mj-lt"/>
                  </a:rPr>
                  <a:t>que en física podría representar la velocidad o el flujo de una cantidad. Cuando discretizamos usando diferencias finitas, estamos evaluando cómo esta cantidad varía entre puntos en un espacio discreto. Si sumamos los coeficientes de la aproximación de la derivada y no obtenemos cero, en un sentido físico, esto implica que hay una creación o destrucción artificial de flujo en el sistema.</a:t>
                </a:r>
              </a:p>
              <a:p>
                <a:pPr algn="just"/>
                <a:r>
                  <a:rPr lang="es-ES" dirty="0">
                    <a:latin typeface="+mj-lt"/>
                  </a:rPr>
                  <a:t>Por ejemplo, si modelamos la difusión de calor (donde la derivada segunda del campo de temperatura representa cómo se distribuye el calor), una suma no cero de los coeficientes podría introducir artificialmente una fuente o sumidero de calor, lo que físicamente no tiene sentido y comprometería la validez del modelo.</a:t>
                </a:r>
              </a:p>
            </p:txBody>
          </p:sp>
        </mc:Choice>
        <mc:Fallback>
          <p:sp>
            <p:nvSpPr>
              <p:cNvPr id="3" name="Rectángulo 2"/>
              <p:cNvSpPr>
                <a:spLocks noRot="1" noChangeAspect="1" noMove="1" noResize="1" noEditPoints="1" noAdjustHandles="1" noChangeArrowheads="1" noChangeShapeType="1" noTextEdit="1"/>
              </p:cNvSpPr>
              <p:nvPr/>
            </p:nvSpPr>
            <p:spPr>
              <a:xfrm>
                <a:off x="956553" y="3571601"/>
                <a:ext cx="10337259" cy="2585323"/>
              </a:xfrm>
              <a:prstGeom prst="rect">
                <a:avLst/>
              </a:prstGeom>
              <a:blipFill>
                <a:blip r:embed="rId2"/>
                <a:stretch>
                  <a:fillRect l="-531" t="-1415" r="-472" b="-2830"/>
                </a:stretch>
              </a:blipFill>
            </p:spPr>
            <p:txBody>
              <a:bodyPr/>
              <a:lstStyle/>
              <a:p>
                <a:r>
                  <a:rPr lang="es-AR">
                    <a:noFill/>
                  </a:rPr>
                  <a:t> </a:t>
                </a:r>
              </a:p>
            </p:txBody>
          </p:sp>
        </mc:Fallback>
      </mc:AlternateContent>
      <p:sp>
        <p:nvSpPr>
          <p:cNvPr id="7" name="CuadroTexto 6"/>
          <p:cNvSpPr txBox="1"/>
          <p:nvPr/>
        </p:nvSpPr>
        <p:spPr>
          <a:xfrm>
            <a:off x="3354045" y="418496"/>
            <a:ext cx="5592557"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Taylor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677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3354045" y="418496"/>
            <a:ext cx="5592557"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Taylor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sp>
        <p:nvSpPr>
          <p:cNvPr id="2" name="Rectángulo 1"/>
          <p:cNvSpPr/>
          <p:nvPr/>
        </p:nvSpPr>
        <p:spPr>
          <a:xfrm>
            <a:off x="1335931" y="1098522"/>
            <a:ext cx="9792511" cy="3693319"/>
          </a:xfrm>
          <a:prstGeom prst="rect">
            <a:avLst/>
          </a:prstGeom>
        </p:spPr>
        <p:txBody>
          <a:bodyPr wrap="square">
            <a:spAutoFit/>
          </a:bodyPr>
          <a:lstStyle/>
          <a:p>
            <a:pPr algn="just"/>
            <a:r>
              <a:rPr lang="es-ES" b="1" dirty="0">
                <a:latin typeface="+mj-lt"/>
              </a:rPr>
              <a:t>4. Efecto de Bordes y Condiciones de Contorno</a:t>
            </a:r>
          </a:p>
          <a:p>
            <a:pPr algn="just"/>
            <a:r>
              <a:rPr lang="es-ES" dirty="0">
                <a:latin typeface="+mj-lt"/>
              </a:rPr>
              <a:t>En algunos esquemas de diferencias finitas, especialmente cerca de los bordes de un dominio, la condición de suma cero de los coeficientes también está vinculada a la correcta aplicación de las condiciones de contorno. Una suma no cero podría implicar que el flujo o la cantidad conservada no se comporta correctamente en los bordes, introduciendo </a:t>
            </a:r>
            <a:r>
              <a:rPr lang="es-ES" dirty="0" smtClean="0">
                <a:latin typeface="+mj-lt"/>
              </a:rPr>
              <a:t>términos </a:t>
            </a:r>
            <a:r>
              <a:rPr lang="es-ES" dirty="0">
                <a:latin typeface="+mj-lt"/>
              </a:rPr>
              <a:t>en la simulación que no reflejan la realidad física</a:t>
            </a:r>
            <a:r>
              <a:rPr lang="es-ES" dirty="0" smtClean="0">
                <a:latin typeface="+mj-lt"/>
              </a:rPr>
              <a:t>.</a:t>
            </a:r>
          </a:p>
          <a:p>
            <a:pPr algn="just"/>
            <a:endParaRPr lang="es-ES" dirty="0">
              <a:latin typeface="+mj-lt"/>
            </a:endParaRPr>
          </a:p>
          <a:p>
            <a:pPr algn="just"/>
            <a:r>
              <a:rPr lang="es-ES" b="1" dirty="0">
                <a:latin typeface="+mj-lt"/>
              </a:rPr>
              <a:t>Resumen</a:t>
            </a:r>
          </a:p>
          <a:p>
            <a:pPr algn="just"/>
            <a:r>
              <a:rPr lang="es-ES" dirty="0">
                <a:latin typeface="+mj-lt"/>
              </a:rPr>
              <a:t>La suma cero de los coeficientes en las discretizaciones por diferencias finitas está ligada a la conservación de propiedades físicas fundamentales, como la conservación de la masa, energía o cantidad de movimiento, y asegura que la discretización no introduzca fuentes, sumideros o sesgos artificiales en el modelo físico. Esto es crucial para obtener resultados precisos y físicamente consistentes en simulaciones numéricas.</a:t>
            </a:r>
          </a:p>
        </p:txBody>
      </p:sp>
    </p:spTree>
    <p:extLst>
      <p:ext uri="{BB962C8B-B14F-4D97-AF65-F5344CB8AC3E}">
        <p14:creationId xmlns:p14="http://schemas.microsoft.com/office/powerpoint/2010/main" val="9404285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ángulo 1"/>
              <p:cNvSpPr/>
              <p:nvPr/>
            </p:nvSpPr>
            <p:spPr>
              <a:xfrm>
                <a:off x="1253247" y="1142648"/>
                <a:ext cx="10084340" cy="1200329"/>
              </a:xfrm>
              <a:prstGeom prst="rect">
                <a:avLst/>
              </a:prstGeom>
            </p:spPr>
            <p:txBody>
              <a:bodyPr wrap="square">
                <a:spAutoFit/>
              </a:bodyPr>
              <a:lstStyle/>
              <a:p>
                <a:pPr algn="just"/>
                <a:r>
                  <a:rPr lang="es-ES" b="1" dirty="0" smtClean="0">
                    <a:latin typeface="+mj-lt"/>
                  </a:rPr>
                  <a:t>Dado el sistema:</a:t>
                </a:r>
                <a14:m>
                  <m:oMath xmlns:m="http://schemas.openxmlformats.org/officeDocument/2006/math">
                    <m:r>
                      <a:rPr lang="es-AR" b="1" i="1">
                        <a:latin typeface="Cambria Math" panose="02040503050406030204" pitchFamily="18" charset="0"/>
                      </a:rPr>
                      <m:t>𝑨𝒙</m:t>
                    </m:r>
                    <m:r>
                      <a:rPr lang="es-AR" b="1" i="1">
                        <a:latin typeface="Cambria Math" panose="02040503050406030204" pitchFamily="18" charset="0"/>
                      </a:rPr>
                      <m:t>=</m:t>
                    </m:r>
                    <m:r>
                      <a:rPr lang="es-AR" b="1" i="1">
                        <a:latin typeface="Cambria Math" panose="02040503050406030204" pitchFamily="18" charset="0"/>
                      </a:rPr>
                      <m:t>𝒃</m:t>
                    </m:r>
                    <m:r>
                      <a:rPr lang="es-AR" b="1" i="1" smtClean="0">
                        <a:latin typeface="+mj-lt"/>
                      </a:rPr>
                      <m:t>. </m:t>
                    </m:r>
                  </m:oMath>
                </a14:m>
                <a:r>
                  <a:rPr lang="es-ES" b="1" dirty="0" smtClean="0">
                    <a:latin typeface="+mj-lt"/>
                  </a:rPr>
                  <a:t>Es importante analizar las características de la matriz A.</a:t>
                </a:r>
              </a:p>
              <a:p>
                <a:pPr algn="just"/>
                <a:r>
                  <a:rPr lang="es-ES" dirty="0" smtClean="0">
                    <a:latin typeface="+mj-lt"/>
                  </a:rPr>
                  <a:t>El </a:t>
                </a:r>
                <a:r>
                  <a:rPr lang="es-ES" b="1" dirty="0">
                    <a:latin typeface="+mj-lt"/>
                  </a:rPr>
                  <a:t>número de condición</a:t>
                </a:r>
                <a:r>
                  <a:rPr lang="es-ES" dirty="0">
                    <a:latin typeface="+mj-lt"/>
                  </a:rPr>
                  <a:t> de una matriz es una medida de </a:t>
                </a:r>
                <a:r>
                  <a:rPr lang="es-ES" b="1" dirty="0">
                    <a:latin typeface="+mj-lt"/>
                  </a:rPr>
                  <a:t>qué tan sensible</a:t>
                </a:r>
                <a:r>
                  <a:rPr lang="es-ES" dirty="0">
                    <a:latin typeface="+mj-lt"/>
                  </a:rPr>
                  <a:t> es la solución de un sistema lineal </a:t>
                </a:r>
                <a14:m>
                  <m:oMath xmlns:m="http://schemas.openxmlformats.org/officeDocument/2006/math">
                    <m:r>
                      <a:rPr lang="es-AR" i="1">
                        <a:latin typeface="+mj-lt"/>
                      </a:rPr>
                      <m:t>𝐴𝑥</m:t>
                    </m:r>
                    <m:r>
                      <a:rPr lang="es-AR" i="1">
                        <a:latin typeface="+mj-lt"/>
                      </a:rPr>
                      <m:t>=</m:t>
                    </m:r>
                    <m:r>
                      <a:rPr lang="es-AR" i="1">
                        <a:latin typeface="+mj-lt"/>
                      </a:rPr>
                      <m:t>𝑏</m:t>
                    </m:r>
                  </m:oMath>
                </a14:m>
                <a:r>
                  <a:rPr lang="es-ES" dirty="0" smtClean="0">
                    <a:latin typeface="+mj-lt"/>
                  </a:rPr>
                  <a:t> </a:t>
                </a:r>
                <a:r>
                  <a:rPr lang="es-ES" dirty="0">
                    <a:latin typeface="+mj-lt"/>
                  </a:rPr>
                  <a:t>a perturbaciones o errores, ya sea en los datos </a:t>
                </a:r>
                <a14:m>
                  <m:oMath xmlns:m="http://schemas.openxmlformats.org/officeDocument/2006/math">
                    <m:r>
                      <a:rPr lang="es-AR" i="1">
                        <a:latin typeface="+mj-lt"/>
                      </a:rPr>
                      <m:t>𝑏</m:t>
                    </m:r>
                  </m:oMath>
                </a14:m>
                <a:r>
                  <a:rPr lang="es-ES" dirty="0" smtClean="0">
                    <a:latin typeface="+mj-lt"/>
                  </a:rPr>
                  <a:t> </a:t>
                </a:r>
                <a:r>
                  <a:rPr lang="es-ES" dirty="0">
                    <a:latin typeface="+mj-lt"/>
                  </a:rPr>
                  <a:t>o en los cálculos numéricos</a:t>
                </a:r>
                <a:r>
                  <a:rPr lang="es-ES" dirty="0" smtClean="0">
                    <a:latin typeface="+mj-lt"/>
                  </a:rPr>
                  <a:t>. Además tendremos en cuenta las condiciones de contorno</a:t>
                </a:r>
                <a:endParaRPr lang="es-AR" dirty="0">
                  <a:latin typeface="+mj-lt"/>
                </a:endParaRPr>
              </a:p>
            </p:txBody>
          </p:sp>
        </mc:Choice>
        <mc:Fallback>
          <p:sp>
            <p:nvSpPr>
              <p:cNvPr id="2" name="Rectángulo 1"/>
              <p:cNvSpPr>
                <a:spLocks noRot="1" noChangeAspect="1" noMove="1" noResize="1" noEditPoints="1" noAdjustHandles="1" noChangeArrowheads="1" noChangeShapeType="1" noTextEdit="1"/>
              </p:cNvSpPr>
              <p:nvPr/>
            </p:nvSpPr>
            <p:spPr>
              <a:xfrm>
                <a:off x="1253247" y="1142648"/>
                <a:ext cx="10084340" cy="1200329"/>
              </a:xfrm>
              <a:prstGeom prst="rect">
                <a:avLst/>
              </a:prstGeom>
              <a:blipFill>
                <a:blip r:embed="rId2"/>
                <a:stretch>
                  <a:fillRect l="-544" t="-2538" r="-484" b="-710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3" name="Rectángulo 2"/>
              <p:cNvSpPr/>
              <p:nvPr/>
            </p:nvSpPr>
            <p:spPr>
              <a:xfrm>
                <a:off x="1253247" y="2501923"/>
                <a:ext cx="10084340" cy="646331"/>
              </a:xfrm>
              <a:prstGeom prst="rect">
                <a:avLst/>
              </a:prstGeom>
            </p:spPr>
            <p:txBody>
              <a:bodyPr wrap="square">
                <a:spAutoFit/>
              </a:bodyPr>
              <a:lstStyle/>
              <a:p>
                <a:r>
                  <a:rPr lang="es-ES" b="1" dirty="0">
                    <a:latin typeface="+mj-lt"/>
                  </a:rPr>
                  <a:t>1. Definición Matemática</a:t>
                </a:r>
              </a:p>
              <a:p>
                <a:r>
                  <a:rPr lang="es-ES" dirty="0">
                    <a:latin typeface="+mj-lt"/>
                  </a:rPr>
                  <a:t>El número de condición de una matriz </a:t>
                </a:r>
                <a14:m>
                  <m:oMath xmlns:m="http://schemas.openxmlformats.org/officeDocument/2006/math">
                    <m:r>
                      <a:rPr lang="es-AR" i="1">
                        <a:latin typeface="Cambria Math" panose="02040503050406030204" pitchFamily="18" charset="0"/>
                      </a:rPr>
                      <m:t>𝐴</m:t>
                    </m:r>
                  </m:oMath>
                </a14:m>
                <a:r>
                  <a:rPr lang="es-ES" dirty="0" smtClean="0">
                    <a:latin typeface="+mj-lt"/>
                  </a:rPr>
                  <a:t> </a:t>
                </a:r>
                <a:r>
                  <a:rPr lang="es-ES" dirty="0">
                    <a:latin typeface="+mj-lt"/>
                  </a:rPr>
                  <a:t>respecto a la </a:t>
                </a:r>
                <a:r>
                  <a:rPr lang="es-ES" dirty="0" smtClean="0">
                    <a:latin typeface="+mj-lt"/>
                  </a:rPr>
                  <a:t>norma ∥⋅∥ se </a:t>
                </a:r>
                <a:r>
                  <a:rPr lang="es-ES" dirty="0">
                    <a:latin typeface="+mj-lt"/>
                  </a:rPr>
                  <a:t>define como:</a:t>
                </a:r>
              </a:p>
            </p:txBody>
          </p:sp>
        </mc:Choice>
        <mc:Fallback>
          <p:sp>
            <p:nvSpPr>
              <p:cNvPr id="3" name="Rectángulo 2"/>
              <p:cNvSpPr>
                <a:spLocks noRot="1" noChangeAspect="1" noMove="1" noResize="1" noEditPoints="1" noAdjustHandles="1" noChangeArrowheads="1" noChangeShapeType="1" noTextEdit="1"/>
              </p:cNvSpPr>
              <p:nvPr/>
            </p:nvSpPr>
            <p:spPr>
              <a:xfrm>
                <a:off x="1253247" y="2501923"/>
                <a:ext cx="10084340" cy="646331"/>
              </a:xfrm>
              <a:prstGeom prst="rect">
                <a:avLst/>
              </a:prstGeom>
              <a:blipFill>
                <a:blip r:embed="rId3"/>
                <a:stretch>
                  <a:fillRect l="-544" t="-4717" b="-14151"/>
                </a:stretch>
              </a:blipFill>
            </p:spPr>
            <p:txBody>
              <a:bodyPr/>
              <a:lstStyle/>
              <a:p>
                <a:r>
                  <a:rPr lang="es-AR">
                    <a:noFill/>
                  </a:rPr>
                  <a:t> </a:t>
                </a:r>
              </a:p>
            </p:txBody>
          </p:sp>
        </mc:Fallback>
      </mc:AlternateContent>
      <p:pic>
        <p:nvPicPr>
          <p:cNvPr id="7" name="Imagen 6"/>
          <p:cNvPicPr>
            <a:picLocks noChangeAspect="1"/>
          </p:cNvPicPr>
          <p:nvPr/>
        </p:nvPicPr>
        <p:blipFill>
          <a:blip r:embed="rId4"/>
          <a:stretch>
            <a:fillRect/>
          </a:stretch>
        </p:blipFill>
        <p:spPr>
          <a:xfrm>
            <a:off x="2908631" y="3148254"/>
            <a:ext cx="5598845" cy="1334609"/>
          </a:xfrm>
          <a:prstGeom prst="rect">
            <a:avLst/>
          </a:prstGeom>
        </p:spPr>
      </p:pic>
      <mc:AlternateContent xmlns:mc="http://schemas.openxmlformats.org/markup-compatibility/2006">
        <mc:Choice xmlns:a14="http://schemas.microsoft.com/office/drawing/2010/main" Requires="a14">
          <p:sp>
            <p:nvSpPr>
              <p:cNvPr id="8" name="Rectángulo 7"/>
              <p:cNvSpPr/>
              <p:nvPr/>
            </p:nvSpPr>
            <p:spPr>
              <a:xfrm>
                <a:off x="1253247" y="4482863"/>
                <a:ext cx="10084340" cy="2375137"/>
              </a:xfrm>
              <a:prstGeom prst="rect">
                <a:avLst/>
              </a:prstGeom>
            </p:spPr>
            <p:txBody>
              <a:bodyPr wrap="square">
                <a:spAutoFit/>
              </a:bodyPr>
              <a:lstStyle/>
              <a:p>
                <a:r>
                  <a:rPr lang="es-ES" b="1" dirty="0" smtClean="0">
                    <a:latin typeface="+mj-lt"/>
                  </a:rPr>
                  <a:t>2. Interpretación</a:t>
                </a:r>
              </a:p>
              <a:p>
                <a:pPr>
                  <a:buFont typeface="Arial" panose="020B0604020202020204" pitchFamily="34" charset="0"/>
                  <a:buChar char="•"/>
                </a:pPr>
                <a:r>
                  <a:rPr lang="es-ES" b="1" dirty="0" smtClean="0">
                    <a:latin typeface="+mj-lt"/>
                  </a:rPr>
                  <a:t> </a:t>
                </a:r>
                <a14:m>
                  <m:oMath xmlns:m="http://schemas.openxmlformats.org/officeDocument/2006/math">
                    <m:r>
                      <a:rPr lang="es-ES" b="1" i="1" smtClean="0">
                        <a:latin typeface="+mj-lt"/>
                        <a:ea typeface="Cambria Math" panose="02040503050406030204" pitchFamily="18" charset="0"/>
                      </a:rPr>
                      <m:t>𝜿</m:t>
                    </m:r>
                    <m:r>
                      <a:rPr lang="es-AR" b="1" i="1" smtClean="0">
                        <a:latin typeface="+mj-lt"/>
                        <a:ea typeface="Cambria Math" panose="02040503050406030204" pitchFamily="18" charset="0"/>
                      </a:rPr>
                      <m:t>(</m:t>
                    </m:r>
                    <m:r>
                      <a:rPr lang="es-AR" b="1" i="1" smtClean="0">
                        <a:latin typeface="+mj-lt"/>
                        <a:ea typeface="Cambria Math" panose="02040503050406030204" pitchFamily="18" charset="0"/>
                      </a:rPr>
                      <m:t>𝑨</m:t>
                    </m:r>
                    <m:r>
                      <a:rPr lang="es-AR" b="1" i="1" smtClean="0">
                        <a:latin typeface="+mj-lt"/>
                        <a:ea typeface="Cambria Math" panose="02040503050406030204" pitchFamily="18" charset="0"/>
                      </a:rPr>
                      <m:t>)</m:t>
                    </m:r>
                  </m:oMath>
                </a14:m>
                <a:r>
                  <a:rPr lang="es-ES" b="1" dirty="0" smtClean="0">
                    <a:latin typeface="+mj-lt"/>
                  </a:rPr>
                  <a:t> </a:t>
                </a:r>
                <a:r>
                  <a:rPr lang="es-ES" b="1" dirty="0">
                    <a:latin typeface="+mj-lt"/>
                  </a:rPr>
                  <a:t>cercano a 1</a:t>
                </a:r>
                <a:r>
                  <a:rPr lang="es-ES" dirty="0">
                    <a:latin typeface="+mj-lt"/>
                  </a:rPr>
                  <a:t>:</a:t>
                </a:r>
                <a:br>
                  <a:rPr lang="es-ES" dirty="0">
                    <a:latin typeface="+mj-lt"/>
                  </a:rPr>
                </a:br>
                <a:r>
                  <a:rPr lang="es-ES" dirty="0">
                    <a:latin typeface="+mj-lt"/>
                  </a:rPr>
                  <a:t>La matriz está </a:t>
                </a:r>
                <a:r>
                  <a:rPr lang="es-ES" b="1" dirty="0">
                    <a:latin typeface="+mj-lt"/>
                  </a:rPr>
                  <a:t>bien condicionada</a:t>
                </a:r>
                <a:r>
                  <a:rPr lang="es-ES" dirty="0">
                    <a:latin typeface="+mj-lt"/>
                  </a:rPr>
                  <a:t>.</a:t>
                </a:r>
                <a:br>
                  <a:rPr lang="es-ES" dirty="0">
                    <a:latin typeface="+mj-lt"/>
                  </a:rPr>
                </a:br>
                <a:r>
                  <a:rPr lang="es-ES" dirty="0">
                    <a:latin typeface="+mj-lt"/>
                  </a:rPr>
                  <a:t>Pequeños errores en los datos o en los cálculos producirán solo pequeños errores en la solución </a:t>
                </a:r>
                <a14:m>
                  <m:oMath xmlns:m="http://schemas.openxmlformats.org/officeDocument/2006/math">
                    <m:r>
                      <a:rPr lang="es-AR" b="0" i="1" smtClean="0">
                        <a:latin typeface="+mj-lt"/>
                      </a:rPr>
                      <m:t>𝑥</m:t>
                    </m:r>
                  </m:oMath>
                </a14:m>
                <a:r>
                  <a:rPr lang="es-ES" dirty="0" smtClean="0">
                    <a:latin typeface="+mj-lt"/>
                  </a:rPr>
                  <a:t>.</a:t>
                </a:r>
                <a:endParaRPr lang="es-ES" dirty="0">
                  <a:latin typeface="+mj-lt"/>
                </a:endParaRPr>
              </a:p>
              <a:p>
                <a:pPr>
                  <a:buFont typeface="Arial" panose="020B0604020202020204" pitchFamily="34" charset="0"/>
                  <a:buChar char="•"/>
                </a:pPr>
                <a:r>
                  <a:rPr lang="es-ES" b="1" dirty="0" smtClean="0">
                    <a:latin typeface="+mj-lt"/>
                  </a:rPr>
                  <a:t> </a:t>
                </a:r>
                <a14:m>
                  <m:oMath xmlns:m="http://schemas.openxmlformats.org/officeDocument/2006/math">
                    <m:r>
                      <a:rPr lang="es-ES" b="1" i="1">
                        <a:latin typeface="+mj-lt"/>
                        <a:ea typeface="Cambria Math" panose="02040503050406030204" pitchFamily="18" charset="0"/>
                      </a:rPr>
                      <m:t>𝜿</m:t>
                    </m:r>
                    <m:r>
                      <a:rPr lang="es-AR" b="1" i="1">
                        <a:latin typeface="+mj-lt"/>
                        <a:ea typeface="Cambria Math" panose="02040503050406030204" pitchFamily="18" charset="0"/>
                      </a:rPr>
                      <m:t>(</m:t>
                    </m:r>
                    <m:r>
                      <a:rPr lang="es-AR" b="1" i="1">
                        <a:latin typeface="+mj-lt"/>
                        <a:ea typeface="Cambria Math" panose="02040503050406030204" pitchFamily="18" charset="0"/>
                      </a:rPr>
                      <m:t>𝑨</m:t>
                    </m:r>
                    <m:r>
                      <a:rPr lang="es-AR" b="1" i="1">
                        <a:latin typeface="+mj-lt"/>
                        <a:ea typeface="Cambria Math" panose="02040503050406030204" pitchFamily="18" charset="0"/>
                      </a:rPr>
                      <m:t>)</m:t>
                    </m:r>
                  </m:oMath>
                </a14:m>
                <a:r>
                  <a:rPr lang="es-ES" b="1" dirty="0" smtClean="0">
                    <a:latin typeface="+mj-lt"/>
                  </a:rPr>
                  <a:t> </a:t>
                </a:r>
                <a:r>
                  <a:rPr lang="es-ES" b="1" dirty="0">
                    <a:latin typeface="+mj-lt"/>
                  </a:rPr>
                  <a:t>grande (ej. </a:t>
                </a:r>
                <a14:m>
                  <m:oMath xmlns:m="http://schemas.openxmlformats.org/officeDocument/2006/math">
                    <m:sSup>
                      <m:sSupPr>
                        <m:ctrlPr>
                          <a:rPr lang="es-ES" b="1" i="1" smtClean="0">
                            <a:latin typeface="+mj-lt"/>
                          </a:rPr>
                        </m:ctrlPr>
                      </m:sSupPr>
                      <m:e>
                        <m:r>
                          <a:rPr lang="es-AR" b="1" i="1" smtClean="0">
                            <a:latin typeface="+mj-lt"/>
                          </a:rPr>
                          <m:t>𝟏𝟎</m:t>
                        </m:r>
                      </m:e>
                      <m:sup>
                        <m:r>
                          <a:rPr lang="es-AR" b="1" i="1" smtClean="0">
                            <a:latin typeface="+mj-lt"/>
                          </a:rPr>
                          <m:t>𝟔</m:t>
                        </m:r>
                      </m:sup>
                    </m:sSup>
                  </m:oMath>
                </a14:m>
                <a:r>
                  <a:rPr lang="es-ES" b="1" dirty="0" smtClean="0">
                    <a:latin typeface="+mj-lt"/>
                  </a:rPr>
                  <a:t>, </a:t>
                </a:r>
                <a14:m>
                  <m:oMath xmlns:m="http://schemas.openxmlformats.org/officeDocument/2006/math">
                    <m:sSup>
                      <m:sSupPr>
                        <m:ctrlPr>
                          <a:rPr lang="es-ES" b="1" i="1">
                            <a:latin typeface="+mj-lt"/>
                          </a:rPr>
                        </m:ctrlPr>
                      </m:sSupPr>
                      <m:e>
                        <m:r>
                          <a:rPr lang="es-AR" b="1" i="1">
                            <a:latin typeface="+mj-lt"/>
                          </a:rPr>
                          <m:t>𝟏𝟎</m:t>
                        </m:r>
                      </m:e>
                      <m:sup>
                        <m:r>
                          <a:rPr lang="es-AR" b="1" i="1" smtClean="0">
                            <a:latin typeface="+mj-lt"/>
                          </a:rPr>
                          <m:t>𝟏𝟐</m:t>
                        </m:r>
                      </m:sup>
                    </m:sSup>
                  </m:oMath>
                </a14:m>
                <a:r>
                  <a:rPr lang="es-ES" b="1" dirty="0" smtClean="0">
                    <a:latin typeface="+mj-lt"/>
                  </a:rPr>
                  <a:t>, etc</a:t>
                </a:r>
                <a:r>
                  <a:rPr lang="es-ES" b="1" dirty="0">
                    <a:latin typeface="+mj-lt"/>
                  </a:rPr>
                  <a:t>.)</a:t>
                </a:r>
                <a:r>
                  <a:rPr lang="es-ES" dirty="0">
                    <a:latin typeface="+mj-lt"/>
                  </a:rPr>
                  <a:t>:</a:t>
                </a:r>
                <a:br>
                  <a:rPr lang="es-ES" dirty="0">
                    <a:latin typeface="+mj-lt"/>
                  </a:rPr>
                </a:br>
                <a:r>
                  <a:rPr lang="es-ES" dirty="0">
                    <a:latin typeface="+mj-lt"/>
                  </a:rPr>
                  <a:t>La matriz está </a:t>
                </a:r>
                <a:r>
                  <a:rPr lang="es-ES" b="1" dirty="0">
                    <a:latin typeface="+mj-lt"/>
                  </a:rPr>
                  <a:t>mal condicionada</a:t>
                </a:r>
                <a:r>
                  <a:rPr lang="es-ES" dirty="0">
                    <a:latin typeface="+mj-lt"/>
                  </a:rPr>
                  <a:t>.</a:t>
                </a:r>
                <a:br>
                  <a:rPr lang="es-ES" dirty="0">
                    <a:latin typeface="+mj-lt"/>
                  </a:rPr>
                </a:br>
                <a:r>
                  <a:rPr lang="es-ES" dirty="0">
                    <a:latin typeface="+mj-lt"/>
                  </a:rPr>
                  <a:t>Pequeños errores en </a:t>
                </a:r>
                <a14:m>
                  <m:oMath xmlns:m="http://schemas.openxmlformats.org/officeDocument/2006/math">
                    <m:r>
                      <a:rPr lang="es-AR" i="1">
                        <a:latin typeface="+mj-lt"/>
                      </a:rPr>
                      <m:t>𝑏</m:t>
                    </m:r>
                  </m:oMath>
                </a14:m>
                <a:r>
                  <a:rPr lang="es-ES" dirty="0" smtClean="0">
                    <a:latin typeface="+mj-lt"/>
                  </a:rPr>
                  <a:t> </a:t>
                </a:r>
                <a:r>
                  <a:rPr lang="es-ES" dirty="0">
                    <a:latin typeface="+mj-lt"/>
                  </a:rPr>
                  <a:t>o en los cálculos pueden amplificarse muchísimo en la </a:t>
                </a:r>
                <a:r>
                  <a:rPr lang="es-ES" dirty="0" smtClean="0">
                    <a:latin typeface="+mj-lt"/>
                  </a:rPr>
                  <a:t>solución.</a:t>
                </a:r>
                <a14:m>
                  <m:oMath xmlns:m="http://schemas.openxmlformats.org/officeDocument/2006/math">
                    <m:r>
                      <a:rPr lang="es-ES" i="1" smtClean="0">
                        <a:latin typeface="+mj-lt"/>
                        <a:ea typeface="Cambria Math" panose="02040503050406030204" pitchFamily="18" charset="0"/>
                      </a:rPr>
                      <m:t>→</m:t>
                    </m:r>
                  </m:oMath>
                </a14:m>
                <a:r>
                  <a:rPr lang="es-ES" dirty="0" smtClean="0">
                    <a:latin typeface="+mj-lt"/>
                  </a:rPr>
                  <a:t> </a:t>
                </a:r>
                <a:r>
                  <a:rPr lang="es-ES" dirty="0">
                    <a:latin typeface="+mj-lt"/>
                  </a:rPr>
                  <a:t>El sistema es </a:t>
                </a:r>
                <a:r>
                  <a:rPr lang="es-ES" b="1" dirty="0">
                    <a:latin typeface="+mj-lt"/>
                  </a:rPr>
                  <a:t>numéricamente inestable</a:t>
                </a:r>
                <a:r>
                  <a:rPr lang="es-ES" dirty="0">
                    <a:latin typeface="+mj-lt"/>
                  </a:rPr>
                  <a:t>.</a:t>
                </a:r>
              </a:p>
            </p:txBody>
          </p:sp>
        </mc:Choice>
        <mc:Fallback>
          <p:sp>
            <p:nvSpPr>
              <p:cNvPr id="8" name="Rectángulo 7"/>
              <p:cNvSpPr>
                <a:spLocks noRot="1" noChangeAspect="1" noMove="1" noResize="1" noEditPoints="1" noAdjustHandles="1" noChangeArrowheads="1" noChangeShapeType="1" noTextEdit="1"/>
              </p:cNvSpPr>
              <p:nvPr/>
            </p:nvSpPr>
            <p:spPr>
              <a:xfrm>
                <a:off x="1253247" y="4482863"/>
                <a:ext cx="10084340" cy="2375137"/>
              </a:xfrm>
              <a:prstGeom prst="rect">
                <a:avLst/>
              </a:prstGeom>
              <a:blipFill>
                <a:blip r:embed="rId5"/>
                <a:stretch>
                  <a:fillRect l="-544" t="-1282" b="-513"/>
                </a:stretch>
              </a:blipFill>
            </p:spPr>
            <p:txBody>
              <a:bodyPr/>
              <a:lstStyle/>
              <a:p>
                <a:r>
                  <a:rPr lang="es-AR">
                    <a:noFill/>
                  </a:rPr>
                  <a:t> </a:t>
                </a:r>
              </a:p>
            </p:txBody>
          </p:sp>
        </mc:Fallback>
      </mc:AlternateContent>
    </p:spTree>
    <p:extLst>
      <p:ext uri="{BB962C8B-B14F-4D97-AF65-F5344CB8AC3E}">
        <p14:creationId xmlns:p14="http://schemas.microsoft.com/office/powerpoint/2010/main" val="12975526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994622" y="1190450"/>
            <a:ext cx="7649643" cy="5410955"/>
          </a:xfrm>
          <a:prstGeom prst="rect">
            <a:avLst/>
          </a:prstGeom>
        </p:spPr>
      </p:pic>
    </p:spTree>
    <p:extLst>
      <p:ext uri="{BB962C8B-B14F-4D97-AF65-F5344CB8AC3E}">
        <p14:creationId xmlns:p14="http://schemas.microsoft.com/office/powerpoint/2010/main" val="970914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Rectángulo 2"/>
              <p:cNvSpPr/>
              <p:nvPr/>
            </p:nvSpPr>
            <p:spPr>
              <a:xfrm>
                <a:off x="1481847" y="1189486"/>
                <a:ext cx="8362544" cy="646331"/>
              </a:xfrm>
              <a:prstGeom prst="rect">
                <a:avLst/>
              </a:prstGeom>
            </p:spPr>
            <p:txBody>
              <a:bodyPr wrap="square">
                <a:spAutoFit/>
              </a:bodyPr>
              <a:lstStyle/>
              <a:p>
                <a:r>
                  <a:rPr lang="es-ES" b="1" dirty="0">
                    <a:latin typeface="+mj-lt"/>
                  </a:rPr>
                  <a:t>3. Relación con el sistema </a:t>
                </a:r>
                <a14:m>
                  <m:oMath xmlns:m="http://schemas.openxmlformats.org/officeDocument/2006/math">
                    <m:r>
                      <a:rPr lang="es-AR" b="1" i="1">
                        <a:latin typeface="+mj-lt"/>
                      </a:rPr>
                      <m:t>𝑨𝒙</m:t>
                    </m:r>
                    <m:r>
                      <a:rPr lang="es-AR" b="1" i="1">
                        <a:latin typeface="+mj-lt"/>
                      </a:rPr>
                      <m:t>=</m:t>
                    </m:r>
                    <m:r>
                      <a:rPr lang="es-AR" b="1" i="1">
                        <a:latin typeface="+mj-lt"/>
                      </a:rPr>
                      <m:t>𝒃</m:t>
                    </m:r>
                  </m:oMath>
                </a14:m>
                <a:endParaRPr lang="es-ES" b="1" dirty="0">
                  <a:latin typeface="+mj-lt"/>
                </a:endParaRPr>
              </a:p>
              <a:p>
                <a:r>
                  <a:rPr lang="es-ES" dirty="0">
                    <a:latin typeface="+mj-lt"/>
                  </a:rPr>
                  <a:t>Supongamos que resolvemos:</a:t>
                </a:r>
              </a:p>
            </p:txBody>
          </p:sp>
        </mc:Choice>
        <mc:Fallback>
          <p:sp>
            <p:nvSpPr>
              <p:cNvPr id="3" name="Rectángulo 2"/>
              <p:cNvSpPr>
                <a:spLocks noRot="1" noChangeAspect="1" noMove="1" noResize="1" noEditPoints="1" noAdjustHandles="1" noChangeArrowheads="1" noChangeShapeType="1" noTextEdit="1"/>
              </p:cNvSpPr>
              <p:nvPr/>
            </p:nvSpPr>
            <p:spPr>
              <a:xfrm>
                <a:off x="1481847" y="1189486"/>
                <a:ext cx="8362544" cy="646331"/>
              </a:xfrm>
              <a:prstGeom prst="rect">
                <a:avLst/>
              </a:prstGeom>
              <a:blipFill>
                <a:blip r:embed="rId2"/>
                <a:stretch>
                  <a:fillRect l="-583" t="-4717" b="-1415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6" name="Rectángulo 5"/>
              <p:cNvSpPr/>
              <p:nvPr/>
            </p:nvSpPr>
            <p:spPr>
              <a:xfrm>
                <a:off x="4534367" y="1444844"/>
                <a:ext cx="96372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AR" b="1" i="1">
                          <a:latin typeface="Cambria Math" panose="02040503050406030204" pitchFamily="18" charset="0"/>
                        </a:rPr>
                        <m:t>𝑨𝒙</m:t>
                      </m:r>
                      <m:r>
                        <a:rPr lang="es-AR" b="1" i="1">
                          <a:latin typeface="Cambria Math" panose="02040503050406030204" pitchFamily="18" charset="0"/>
                        </a:rPr>
                        <m:t>=</m:t>
                      </m:r>
                      <m:r>
                        <a:rPr lang="es-AR" b="1" i="1">
                          <a:latin typeface="Cambria Math" panose="02040503050406030204" pitchFamily="18" charset="0"/>
                        </a:rPr>
                        <m:t>𝒃</m:t>
                      </m:r>
                    </m:oMath>
                  </m:oMathPara>
                </a14:m>
                <a:endParaRPr lang="es-AR" dirty="0"/>
              </a:p>
            </p:txBody>
          </p:sp>
        </mc:Choice>
        <mc:Fallback>
          <p:sp>
            <p:nvSpPr>
              <p:cNvPr id="6" name="Rectángulo 5"/>
              <p:cNvSpPr>
                <a:spLocks noRot="1" noChangeAspect="1" noMove="1" noResize="1" noEditPoints="1" noAdjustHandles="1" noChangeArrowheads="1" noChangeShapeType="1" noTextEdit="1"/>
              </p:cNvSpPr>
              <p:nvPr/>
            </p:nvSpPr>
            <p:spPr>
              <a:xfrm>
                <a:off x="4534367" y="1444844"/>
                <a:ext cx="963725" cy="369332"/>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7" name="Rectángulo 6"/>
              <p:cNvSpPr/>
              <p:nvPr/>
            </p:nvSpPr>
            <p:spPr>
              <a:xfrm>
                <a:off x="1481847" y="1906509"/>
                <a:ext cx="4700005" cy="369332"/>
              </a:xfrm>
              <a:prstGeom prst="rect">
                <a:avLst/>
              </a:prstGeom>
            </p:spPr>
            <p:txBody>
              <a:bodyPr wrap="none">
                <a:spAutoFit/>
              </a:bodyPr>
              <a:lstStyle/>
              <a:p>
                <a:r>
                  <a:rPr lang="es-ES" dirty="0">
                    <a:latin typeface="+mj-lt"/>
                  </a:rPr>
                  <a:t>Si hay un error relativo pequeño en </a:t>
                </a:r>
                <a14:m>
                  <m:oMath xmlns:m="http://schemas.openxmlformats.org/officeDocument/2006/math">
                    <m:r>
                      <a:rPr lang="es-AR" b="1" i="1">
                        <a:latin typeface="+mj-lt"/>
                      </a:rPr>
                      <m:t>𝒃</m:t>
                    </m:r>
                  </m:oMath>
                </a14:m>
                <a:r>
                  <a:rPr lang="es-ES" dirty="0" smtClean="0">
                    <a:latin typeface="+mj-lt"/>
                  </a:rPr>
                  <a:t>, </a:t>
                </a:r>
                <a:r>
                  <a:rPr lang="es-ES" dirty="0">
                    <a:latin typeface="+mj-lt"/>
                  </a:rPr>
                  <a:t>digamos:</a:t>
                </a:r>
                <a:endParaRPr lang="es-AR" dirty="0">
                  <a:latin typeface="+mj-lt"/>
                </a:endParaRPr>
              </a:p>
            </p:txBody>
          </p:sp>
        </mc:Choice>
        <mc:Fallback>
          <p:sp>
            <p:nvSpPr>
              <p:cNvPr id="7" name="Rectángulo 6"/>
              <p:cNvSpPr>
                <a:spLocks noRot="1" noChangeAspect="1" noMove="1" noResize="1" noEditPoints="1" noAdjustHandles="1" noChangeArrowheads="1" noChangeShapeType="1" noTextEdit="1"/>
              </p:cNvSpPr>
              <p:nvPr/>
            </p:nvSpPr>
            <p:spPr>
              <a:xfrm>
                <a:off x="1481847" y="1906509"/>
                <a:ext cx="4700005" cy="369332"/>
              </a:xfrm>
              <a:prstGeom prst="rect">
                <a:avLst/>
              </a:prstGeom>
              <a:blipFill>
                <a:blip r:embed="rId4"/>
                <a:stretch>
                  <a:fillRect l="-1038" t="-10000" b="-26667"/>
                </a:stretch>
              </a:blipFill>
            </p:spPr>
            <p:txBody>
              <a:bodyPr/>
              <a:lstStyle/>
              <a:p>
                <a:r>
                  <a:rPr lang="es-AR">
                    <a:noFill/>
                  </a:rPr>
                  <a:t> </a:t>
                </a:r>
              </a:p>
            </p:txBody>
          </p:sp>
        </mc:Fallback>
      </mc:AlternateContent>
      <p:pic>
        <p:nvPicPr>
          <p:cNvPr id="8" name="Imagen 7"/>
          <p:cNvPicPr>
            <a:picLocks noChangeAspect="1"/>
          </p:cNvPicPr>
          <p:nvPr/>
        </p:nvPicPr>
        <p:blipFill>
          <a:blip r:embed="rId5"/>
          <a:stretch>
            <a:fillRect/>
          </a:stretch>
        </p:blipFill>
        <p:spPr>
          <a:xfrm>
            <a:off x="6181852" y="1929355"/>
            <a:ext cx="1340796" cy="323640"/>
          </a:xfrm>
          <a:prstGeom prst="rect">
            <a:avLst/>
          </a:prstGeom>
        </p:spPr>
      </p:pic>
      <mc:AlternateContent xmlns:mc="http://schemas.openxmlformats.org/markup-compatibility/2006">
        <mc:Choice xmlns:a14="http://schemas.microsoft.com/office/drawing/2010/main" Requires="a14">
          <p:sp>
            <p:nvSpPr>
              <p:cNvPr id="9" name="Rectángulo 8"/>
              <p:cNvSpPr/>
              <p:nvPr/>
            </p:nvSpPr>
            <p:spPr>
              <a:xfrm>
                <a:off x="1486366" y="2492993"/>
                <a:ext cx="8970867" cy="369332"/>
              </a:xfrm>
              <a:prstGeom prst="rect">
                <a:avLst/>
              </a:prstGeom>
            </p:spPr>
            <p:txBody>
              <a:bodyPr wrap="square">
                <a:spAutoFit/>
              </a:bodyPr>
              <a:lstStyle/>
              <a:p>
                <a:r>
                  <a:rPr lang="es-ES" dirty="0">
                    <a:latin typeface="+mj-lt"/>
                  </a:rPr>
                  <a:t>entonces el error relativo en la solución </a:t>
                </a:r>
                <a14:m>
                  <m:oMath xmlns:m="http://schemas.openxmlformats.org/officeDocument/2006/math">
                    <m:r>
                      <a:rPr lang="es-AR" b="1" i="1">
                        <a:latin typeface="+mj-lt"/>
                      </a:rPr>
                      <m:t>𝒙</m:t>
                    </m:r>
                  </m:oMath>
                </a14:m>
                <a:r>
                  <a:rPr lang="es-ES" dirty="0" smtClean="0">
                    <a:latin typeface="+mj-lt"/>
                  </a:rPr>
                  <a:t> </a:t>
                </a:r>
                <a:r>
                  <a:rPr lang="es-ES" dirty="0">
                    <a:latin typeface="+mj-lt"/>
                  </a:rPr>
                  <a:t>se acota aproximadamente por:</a:t>
                </a:r>
                <a:endParaRPr lang="es-AR" dirty="0">
                  <a:latin typeface="+mj-lt"/>
                </a:endParaRPr>
              </a:p>
            </p:txBody>
          </p:sp>
        </mc:Choice>
        <mc:Fallback>
          <p:sp>
            <p:nvSpPr>
              <p:cNvPr id="9" name="Rectángulo 8"/>
              <p:cNvSpPr>
                <a:spLocks noRot="1" noChangeAspect="1" noMove="1" noResize="1" noEditPoints="1" noAdjustHandles="1" noChangeArrowheads="1" noChangeShapeType="1" noTextEdit="1"/>
              </p:cNvSpPr>
              <p:nvPr/>
            </p:nvSpPr>
            <p:spPr>
              <a:xfrm>
                <a:off x="1486366" y="2492993"/>
                <a:ext cx="8970867" cy="369332"/>
              </a:xfrm>
              <a:prstGeom prst="rect">
                <a:avLst/>
              </a:prstGeom>
              <a:blipFill>
                <a:blip r:embed="rId6"/>
                <a:stretch>
                  <a:fillRect l="-612" t="-9836" b="-24590"/>
                </a:stretch>
              </a:blipFill>
            </p:spPr>
            <p:txBody>
              <a:bodyPr/>
              <a:lstStyle/>
              <a:p>
                <a:r>
                  <a:rPr lang="es-AR">
                    <a:noFill/>
                  </a:rPr>
                  <a:t> </a:t>
                </a:r>
              </a:p>
            </p:txBody>
          </p:sp>
        </mc:Fallback>
      </mc:AlternateContent>
      <p:pic>
        <p:nvPicPr>
          <p:cNvPr id="10" name="Imagen 9"/>
          <p:cNvPicPr>
            <a:picLocks noChangeAspect="1"/>
          </p:cNvPicPr>
          <p:nvPr/>
        </p:nvPicPr>
        <p:blipFill>
          <a:blip r:embed="rId7"/>
          <a:stretch>
            <a:fillRect/>
          </a:stretch>
        </p:blipFill>
        <p:spPr>
          <a:xfrm>
            <a:off x="5062034" y="2910171"/>
            <a:ext cx="1958354" cy="727974"/>
          </a:xfrm>
          <a:prstGeom prst="rect">
            <a:avLst/>
          </a:prstGeom>
        </p:spPr>
      </p:pic>
      <mc:AlternateContent xmlns:mc="http://schemas.openxmlformats.org/markup-compatibility/2006">
        <mc:Choice xmlns:a14="http://schemas.microsoft.com/office/drawing/2010/main" Requires="a14">
          <p:sp>
            <p:nvSpPr>
              <p:cNvPr id="11" name="Rectángulo 10"/>
              <p:cNvSpPr/>
              <p:nvPr/>
            </p:nvSpPr>
            <p:spPr>
              <a:xfrm>
                <a:off x="1426648" y="3693328"/>
                <a:ext cx="9711522" cy="923330"/>
              </a:xfrm>
              <a:prstGeom prst="rect">
                <a:avLst/>
              </a:prstGeom>
            </p:spPr>
            <p:txBody>
              <a:bodyPr wrap="square">
                <a:spAutoFit/>
              </a:bodyPr>
              <a:lstStyle/>
              <a:p>
                <a:r>
                  <a:rPr lang="es-ES" dirty="0" smtClean="0">
                    <a:latin typeface="+mj-lt"/>
                  </a:rPr>
                  <a:t>Es decir, </a:t>
                </a:r>
                <a:r>
                  <a:rPr lang="es-ES" b="1" dirty="0">
                    <a:latin typeface="+mj-lt"/>
                  </a:rPr>
                  <a:t>el número de condición actúa como un amplificador del error</a:t>
                </a:r>
                <a:r>
                  <a:rPr lang="es-ES" dirty="0">
                    <a:latin typeface="+mj-lt"/>
                  </a:rPr>
                  <a:t>.</a:t>
                </a:r>
                <a:br>
                  <a:rPr lang="es-ES" dirty="0">
                    <a:latin typeface="+mj-lt"/>
                  </a:rPr>
                </a:br>
                <a:r>
                  <a:rPr lang="es-ES" dirty="0">
                    <a:latin typeface="+mj-lt"/>
                  </a:rPr>
                  <a:t>Un </a:t>
                </a:r>
                <a14:m>
                  <m:oMath xmlns:m="http://schemas.openxmlformats.org/officeDocument/2006/math">
                    <m:r>
                      <a:rPr lang="es-ES" i="1" smtClean="0">
                        <a:latin typeface="Cambria Math" panose="02040503050406030204" pitchFamily="18" charset="0"/>
                        <a:ea typeface="Cambria Math" panose="02040503050406030204" pitchFamily="18" charset="0"/>
                      </a:rPr>
                      <m:t>𝜅</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𝐴</m:t>
                    </m:r>
                    <m:r>
                      <a:rPr lang="es-AR" b="0" i="1" smtClean="0">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alto significa que incluso errores pequeños en los datos o redondeos de máquina producen errores grandes en la solución.</a:t>
                </a:r>
                <a:endParaRPr lang="es-AR" dirty="0">
                  <a:latin typeface="+mj-lt"/>
                </a:endParaRPr>
              </a:p>
            </p:txBody>
          </p:sp>
        </mc:Choice>
        <mc:Fallback>
          <p:sp>
            <p:nvSpPr>
              <p:cNvPr id="11" name="Rectángulo 10"/>
              <p:cNvSpPr>
                <a:spLocks noRot="1" noChangeAspect="1" noMove="1" noResize="1" noEditPoints="1" noAdjustHandles="1" noChangeArrowheads="1" noChangeShapeType="1" noTextEdit="1"/>
              </p:cNvSpPr>
              <p:nvPr/>
            </p:nvSpPr>
            <p:spPr>
              <a:xfrm>
                <a:off x="1426648" y="3693328"/>
                <a:ext cx="9711522" cy="923330"/>
              </a:xfrm>
              <a:prstGeom prst="rect">
                <a:avLst/>
              </a:prstGeom>
              <a:blipFill>
                <a:blip r:embed="rId8"/>
                <a:stretch>
                  <a:fillRect l="-502" t="-3974" b="-9934"/>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Rectángulo 11"/>
              <p:cNvSpPr/>
              <p:nvPr/>
            </p:nvSpPr>
            <p:spPr>
              <a:xfrm>
                <a:off x="1426648" y="4616658"/>
                <a:ext cx="9711522" cy="946991"/>
              </a:xfrm>
              <a:prstGeom prst="rect">
                <a:avLst/>
              </a:prstGeom>
            </p:spPr>
            <p:txBody>
              <a:bodyPr wrap="square">
                <a:spAutoFit/>
              </a:bodyPr>
              <a:lstStyle/>
              <a:p>
                <a:r>
                  <a:rPr lang="es-ES" b="1" dirty="0" smtClean="0">
                    <a:latin typeface="+mj-lt"/>
                  </a:rPr>
                  <a:t>4. Ejemplo Numérico</a:t>
                </a:r>
              </a:p>
              <a:p>
                <a:r>
                  <a:rPr lang="es-ES" dirty="0">
                    <a:latin typeface="+mj-lt"/>
                  </a:rPr>
                  <a:t>Imagina que tienes </a:t>
                </a:r>
                <a14:m>
                  <m:oMath xmlns:m="http://schemas.openxmlformats.org/officeDocument/2006/math">
                    <m:r>
                      <a:rPr lang="es-ES" i="1">
                        <a:latin typeface="Cambria Math" panose="02040503050406030204" pitchFamily="18" charset="0"/>
                        <a:ea typeface="Cambria Math" panose="02040503050406030204" pitchFamily="18" charset="0"/>
                      </a:rPr>
                      <m:t>𝜅</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𝐴</m:t>
                    </m:r>
                    <m:r>
                      <a:rPr lang="es-AR" i="1">
                        <a:latin typeface="Cambria Math" panose="02040503050406030204" pitchFamily="18" charset="0"/>
                        <a:ea typeface="Cambria Math" panose="02040503050406030204" pitchFamily="18" charset="0"/>
                      </a:rPr>
                      <m:t>)</m:t>
                    </m:r>
                  </m:oMath>
                </a14:m>
                <a:r>
                  <a:rPr lang="es-ES" dirty="0"/>
                  <a:t> </a:t>
                </a:r>
                <a:r>
                  <a:rPr lang="es-ES" dirty="0" smtClean="0"/>
                  <a:t>=</a:t>
                </a:r>
                <a14:m>
                  <m:oMath xmlns:m="http://schemas.openxmlformats.org/officeDocument/2006/math">
                    <m:sSup>
                      <m:sSupPr>
                        <m:ctrlPr>
                          <a:rPr lang="es-ES" i="1" dirty="0" smtClean="0">
                            <a:latin typeface="Cambria Math" panose="02040503050406030204" pitchFamily="18" charset="0"/>
                          </a:rPr>
                        </m:ctrlPr>
                      </m:sSupPr>
                      <m:e>
                        <m:r>
                          <a:rPr lang="es-AR" b="0" i="1" dirty="0" smtClean="0">
                            <a:latin typeface="Cambria Math" panose="02040503050406030204" pitchFamily="18" charset="0"/>
                          </a:rPr>
                          <m:t>10</m:t>
                        </m:r>
                      </m:e>
                      <m:sup>
                        <m:r>
                          <a:rPr lang="es-AR" b="0" i="1" dirty="0" smtClean="0">
                            <a:latin typeface="Cambria Math" panose="02040503050406030204" pitchFamily="18" charset="0"/>
                          </a:rPr>
                          <m:t>8</m:t>
                        </m:r>
                      </m:sup>
                    </m:sSup>
                  </m:oMath>
                </a14:m>
                <a:r>
                  <a:rPr lang="es-ES" dirty="0" smtClean="0">
                    <a:latin typeface="+mj-lt"/>
                  </a:rPr>
                  <a:t>.</a:t>
                </a:r>
                <a:r>
                  <a:rPr lang="es-ES" dirty="0">
                    <a:latin typeface="+mj-lt"/>
                  </a:rPr>
                  <a:t/>
                </a:r>
                <a:br>
                  <a:rPr lang="es-ES" dirty="0">
                    <a:latin typeface="+mj-lt"/>
                  </a:rPr>
                </a:br>
                <a:r>
                  <a:rPr lang="es-ES" dirty="0">
                    <a:latin typeface="+mj-lt"/>
                  </a:rPr>
                  <a:t>Si el error relativo en </a:t>
                </a:r>
                <a14:m>
                  <m:oMath xmlns:m="http://schemas.openxmlformats.org/officeDocument/2006/math">
                    <m:r>
                      <a:rPr lang="es-AR" b="1" i="1">
                        <a:latin typeface="Cambria Math" panose="02040503050406030204" pitchFamily="18" charset="0"/>
                      </a:rPr>
                      <m:t>𝒃</m:t>
                    </m:r>
                  </m:oMath>
                </a14:m>
                <a:r>
                  <a:rPr lang="es-ES" dirty="0" smtClean="0">
                    <a:latin typeface="+mj-lt"/>
                  </a:rPr>
                  <a:t> </a:t>
                </a:r>
                <a:r>
                  <a:rPr lang="es-ES" dirty="0">
                    <a:latin typeface="+mj-lt"/>
                  </a:rPr>
                  <a:t>es de </a:t>
                </a:r>
                <a14:m>
                  <m:oMath xmlns:m="http://schemas.openxmlformats.org/officeDocument/2006/math">
                    <m:sSup>
                      <m:sSupPr>
                        <m:ctrlPr>
                          <a:rPr lang="es-ES" i="1" dirty="0">
                            <a:latin typeface="Cambria Math" panose="02040503050406030204" pitchFamily="18" charset="0"/>
                          </a:rPr>
                        </m:ctrlPr>
                      </m:sSupPr>
                      <m:e>
                        <m:r>
                          <a:rPr lang="es-AR" i="1" dirty="0">
                            <a:latin typeface="Cambria Math" panose="02040503050406030204" pitchFamily="18" charset="0"/>
                          </a:rPr>
                          <m:t>10</m:t>
                        </m:r>
                      </m:e>
                      <m:sup>
                        <m:r>
                          <a:rPr lang="es-AR" b="0" i="1" dirty="0" smtClean="0">
                            <a:latin typeface="Cambria Math" panose="02040503050406030204" pitchFamily="18" charset="0"/>
                          </a:rPr>
                          <m:t>−6</m:t>
                        </m:r>
                      </m:sup>
                    </m:sSup>
                  </m:oMath>
                </a14:m>
                <a:r>
                  <a:rPr lang="es-ES" dirty="0" smtClean="0">
                    <a:latin typeface="+mj-lt"/>
                  </a:rPr>
                  <a:t>, </a:t>
                </a:r>
                <a:r>
                  <a:rPr lang="es-ES" dirty="0">
                    <a:latin typeface="+mj-lt"/>
                  </a:rPr>
                  <a:t>entonces la solución puede tener un error relativo del orden de:</a:t>
                </a:r>
              </a:p>
            </p:txBody>
          </p:sp>
        </mc:Choice>
        <mc:Fallback>
          <p:sp>
            <p:nvSpPr>
              <p:cNvPr id="12" name="Rectángulo 11"/>
              <p:cNvSpPr>
                <a:spLocks noRot="1" noChangeAspect="1" noMove="1" noResize="1" noEditPoints="1" noAdjustHandles="1" noChangeArrowheads="1" noChangeShapeType="1" noTextEdit="1"/>
              </p:cNvSpPr>
              <p:nvPr/>
            </p:nvSpPr>
            <p:spPr>
              <a:xfrm>
                <a:off x="1426648" y="4616658"/>
                <a:ext cx="9711522" cy="946991"/>
              </a:xfrm>
              <a:prstGeom prst="rect">
                <a:avLst/>
              </a:prstGeom>
              <a:blipFill>
                <a:blip r:embed="rId9"/>
                <a:stretch>
                  <a:fillRect l="-502" t="-3205" b="-6410"/>
                </a:stretch>
              </a:blipFill>
            </p:spPr>
            <p:txBody>
              <a:bodyPr/>
              <a:lstStyle/>
              <a:p>
                <a:r>
                  <a:rPr lang="es-AR">
                    <a:noFill/>
                  </a:rPr>
                  <a:t> </a:t>
                </a:r>
              </a:p>
            </p:txBody>
          </p:sp>
        </mc:Fallback>
      </mc:AlternateContent>
      <p:pic>
        <p:nvPicPr>
          <p:cNvPr id="13" name="Imagen 12"/>
          <p:cNvPicPr>
            <a:picLocks noChangeAspect="1"/>
          </p:cNvPicPr>
          <p:nvPr/>
        </p:nvPicPr>
        <p:blipFill>
          <a:blip r:embed="rId10"/>
          <a:stretch>
            <a:fillRect/>
          </a:stretch>
        </p:blipFill>
        <p:spPr>
          <a:xfrm>
            <a:off x="3523731" y="5627069"/>
            <a:ext cx="4598866" cy="407076"/>
          </a:xfrm>
          <a:prstGeom prst="rect">
            <a:avLst/>
          </a:prstGeom>
        </p:spPr>
      </p:pic>
      <p:sp>
        <p:nvSpPr>
          <p:cNvPr id="14" name="Rectángulo 13"/>
          <p:cNvSpPr/>
          <p:nvPr/>
        </p:nvSpPr>
        <p:spPr>
          <a:xfrm>
            <a:off x="1481847" y="6192996"/>
            <a:ext cx="8527915" cy="369332"/>
          </a:xfrm>
          <a:prstGeom prst="rect">
            <a:avLst/>
          </a:prstGeom>
        </p:spPr>
        <p:txBody>
          <a:bodyPr wrap="square">
            <a:spAutoFit/>
          </a:bodyPr>
          <a:lstStyle/>
          <a:p>
            <a:r>
              <a:rPr lang="es-ES" dirty="0">
                <a:latin typeface="+mj-lt"/>
              </a:rPr>
              <a:t>O sea: </a:t>
            </a:r>
            <a:r>
              <a:rPr lang="es-ES" b="1" dirty="0">
                <a:latin typeface="+mj-lt"/>
              </a:rPr>
              <a:t>la solución no sirve</a:t>
            </a:r>
            <a:r>
              <a:rPr lang="es-ES" dirty="0">
                <a:latin typeface="+mj-lt"/>
              </a:rPr>
              <a:t> aunque el error en los datos era muy pequeño.</a:t>
            </a:r>
            <a:endParaRPr lang="es-AR" dirty="0">
              <a:latin typeface="+mj-lt"/>
            </a:endParaRPr>
          </a:p>
        </p:txBody>
      </p:sp>
    </p:spTree>
    <p:extLst>
      <p:ext uri="{BB962C8B-B14F-4D97-AF65-F5344CB8AC3E}">
        <p14:creationId xmlns:p14="http://schemas.microsoft.com/office/powerpoint/2010/main" val="8846487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ángulo 1"/>
              <p:cNvSpPr/>
              <p:nvPr/>
            </p:nvSpPr>
            <p:spPr>
              <a:xfrm>
                <a:off x="1462391" y="1194093"/>
                <a:ext cx="9646596" cy="646331"/>
              </a:xfrm>
              <a:prstGeom prst="rect">
                <a:avLst/>
              </a:prstGeom>
            </p:spPr>
            <p:txBody>
              <a:bodyPr wrap="square">
                <a:spAutoFit/>
              </a:bodyPr>
              <a:lstStyle/>
              <a:p>
                <a:r>
                  <a:rPr lang="es-ES" b="1" dirty="0">
                    <a:latin typeface="+mj-lt"/>
                  </a:rPr>
                  <a:t>5. Conexión con el espectro de </a:t>
                </a:r>
                <a14:m>
                  <m:oMath xmlns:m="http://schemas.openxmlformats.org/officeDocument/2006/math">
                    <m:r>
                      <a:rPr lang="es-AR" b="1" i="1">
                        <a:latin typeface="+mj-lt"/>
                      </a:rPr>
                      <m:t>𝑨</m:t>
                    </m:r>
                  </m:oMath>
                </a14:m>
                <a:endParaRPr lang="es-ES" b="1" dirty="0">
                  <a:latin typeface="+mj-lt"/>
                </a:endParaRPr>
              </a:p>
              <a:p>
                <a:r>
                  <a:rPr lang="es-ES" dirty="0">
                    <a:latin typeface="+mj-lt"/>
                  </a:rPr>
                  <a:t>Cuando usamos la </a:t>
                </a:r>
                <a:r>
                  <a:rPr lang="es-ES" b="1" dirty="0">
                    <a:latin typeface="+mj-lt"/>
                  </a:rPr>
                  <a:t>norma 2</a:t>
                </a:r>
                <a:r>
                  <a:rPr lang="es-ES" dirty="0">
                    <a:latin typeface="+mj-lt"/>
                  </a:rPr>
                  <a:t>, el número de condición se puede escribir como:</a:t>
                </a:r>
              </a:p>
            </p:txBody>
          </p:sp>
        </mc:Choice>
        <mc:Fallback>
          <p:sp>
            <p:nvSpPr>
              <p:cNvPr id="2" name="Rectángulo 1"/>
              <p:cNvSpPr>
                <a:spLocks noRot="1" noChangeAspect="1" noMove="1" noResize="1" noEditPoints="1" noAdjustHandles="1" noChangeArrowheads="1" noChangeShapeType="1" noTextEdit="1"/>
              </p:cNvSpPr>
              <p:nvPr/>
            </p:nvSpPr>
            <p:spPr>
              <a:xfrm>
                <a:off x="1462391" y="1194093"/>
                <a:ext cx="9646596" cy="646331"/>
              </a:xfrm>
              <a:prstGeom prst="rect">
                <a:avLst/>
              </a:prstGeom>
              <a:blipFill>
                <a:blip r:embed="rId2"/>
                <a:stretch>
                  <a:fillRect l="-569" t="-5660" b="-14151"/>
                </a:stretch>
              </a:blipFill>
            </p:spPr>
            <p:txBody>
              <a:bodyPr/>
              <a:lstStyle/>
              <a:p>
                <a:r>
                  <a:rPr lang="es-AR">
                    <a:noFill/>
                  </a:rPr>
                  <a:t> </a:t>
                </a:r>
              </a:p>
            </p:txBody>
          </p:sp>
        </mc:Fallback>
      </mc:AlternateContent>
      <p:pic>
        <p:nvPicPr>
          <p:cNvPr id="3" name="Imagen 2"/>
          <p:cNvPicPr>
            <a:picLocks noChangeAspect="1"/>
          </p:cNvPicPr>
          <p:nvPr/>
        </p:nvPicPr>
        <p:blipFill>
          <a:blip r:embed="rId3"/>
          <a:stretch>
            <a:fillRect/>
          </a:stretch>
        </p:blipFill>
        <p:spPr>
          <a:xfrm>
            <a:off x="5233577" y="1840424"/>
            <a:ext cx="2104223" cy="922707"/>
          </a:xfrm>
          <a:prstGeom prst="rect">
            <a:avLst/>
          </a:prstGeom>
        </p:spPr>
      </p:pic>
      <p:pic>
        <p:nvPicPr>
          <p:cNvPr id="6" name="Imagen 5"/>
          <p:cNvPicPr>
            <a:picLocks noChangeAspect="1"/>
          </p:cNvPicPr>
          <p:nvPr/>
        </p:nvPicPr>
        <p:blipFill>
          <a:blip r:embed="rId4"/>
          <a:stretch>
            <a:fillRect/>
          </a:stretch>
        </p:blipFill>
        <p:spPr>
          <a:xfrm>
            <a:off x="1530484" y="2594380"/>
            <a:ext cx="5684704" cy="1510990"/>
          </a:xfrm>
          <a:prstGeom prst="rect">
            <a:avLst/>
          </a:prstGeom>
        </p:spPr>
      </p:pic>
      <mc:AlternateContent xmlns:mc="http://schemas.openxmlformats.org/markup-compatibility/2006">
        <mc:Choice xmlns:a14="http://schemas.microsoft.com/office/drawing/2010/main" Requires="a14">
          <p:sp>
            <p:nvSpPr>
              <p:cNvPr id="7" name="Rectángulo 6"/>
              <p:cNvSpPr/>
              <p:nvPr/>
            </p:nvSpPr>
            <p:spPr>
              <a:xfrm>
                <a:off x="1462391" y="4397661"/>
                <a:ext cx="9578503" cy="923330"/>
              </a:xfrm>
              <a:prstGeom prst="rect">
                <a:avLst/>
              </a:prstGeom>
            </p:spPr>
            <p:txBody>
              <a:bodyPr wrap="square">
                <a:spAutoFit/>
              </a:bodyPr>
              <a:lstStyle/>
              <a:p>
                <a:r>
                  <a:rPr lang="es-ES" b="1" dirty="0">
                    <a:latin typeface="+mj-lt"/>
                  </a:rPr>
                  <a:t>Resumen físico-numérico</a:t>
                </a:r>
                <a:r>
                  <a:rPr lang="es-ES" dirty="0">
                    <a:latin typeface="+mj-lt"/>
                  </a:rPr>
                  <a:t>:</a:t>
                </a:r>
                <a:br>
                  <a:rPr lang="es-ES" dirty="0">
                    <a:latin typeface="+mj-lt"/>
                  </a:rPr>
                </a:br>
                <a:r>
                  <a:rPr lang="es-ES" dirty="0">
                    <a:latin typeface="+mj-lt"/>
                  </a:rPr>
                  <a:t>Un </a:t>
                </a:r>
                <a:r>
                  <a:rPr lang="es-ES" b="1" dirty="0">
                    <a:latin typeface="+mj-lt"/>
                  </a:rPr>
                  <a:t>número de condición alto</a:t>
                </a:r>
                <a:r>
                  <a:rPr lang="es-ES" dirty="0">
                    <a:latin typeface="+mj-lt"/>
                  </a:rPr>
                  <a:t> significa que el sistema </a:t>
                </a:r>
                <a14:m>
                  <m:oMath xmlns:m="http://schemas.openxmlformats.org/officeDocument/2006/math">
                    <m:r>
                      <a:rPr lang="es-AR" b="1" i="1">
                        <a:latin typeface="Cambria Math" panose="02040503050406030204" pitchFamily="18" charset="0"/>
                      </a:rPr>
                      <m:t>𝑨𝒙</m:t>
                    </m:r>
                    <m:r>
                      <a:rPr lang="es-AR" b="1" i="1">
                        <a:latin typeface="Cambria Math" panose="02040503050406030204" pitchFamily="18" charset="0"/>
                      </a:rPr>
                      <m:t>=</m:t>
                    </m:r>
                    <m:r>
                      <a:rPr lang="es-AR" b="1" i="1">
                        <a:latin typeface="Cambria Math" panose="02040503050406030204" pitchFamily="18" charset="0"/>
                      </a:rPr>
                      <m:t>𝒃</m:t>
                    </m:r>
                  </m:oMath>
                </a14:m>
                <a:r>
                  <a:rPr lang="es-ES" dirty="0" smtClean="0">
                    <a:latin typeface="+mj-lt"/>
                  </a:rPr>
                  <a:t> </a:t>
                </a:r>
                <a:r>
                  <a:rPr lang="es-ES" dirty="0">
                    <a:latin typeface="+mj-lt"/>
                  </a:rPr>
                  <a:t>es </a:t>
                </a:r>
                <a:r>
                  <a:rPr lang="es-ES" b="1" dirty="0">
                    <a:latin typeface="+mj-lt"/>
                  </a:rPr>
                  <a:t>muy sensible a perturbaciones</a:t>
                </a:r>
                <a:r>
                  <a:rPr lang="es-ES" dirty="0">
                    <a:latin typeface="+mj-lt"/>
                  </a:rPr>
                  <a:t>, lo cual equivale a que es difícil resolverlo de manera estable con aritmética finita.</a:t>
                </a:r>
                <a:endParaRPr lang="es-AR" dirty="0">
                  <a:latin typeface="+mj-lt"/>
                </a:endParaRPr>
              </a:p>
            </p:txBody>
          </p:sp>
        </mc:Choice>
        <mc:Fallback>
          <p:sp>
            <p:nvSpPr>
              <p:cNvPr id="7" name="Rectángulo 6"/>
              <p:cNvSpPr>
                <a:spLocks noRot="1" noChangeAspect="1" noMove="1" noResize="1" noEditPoints="1" noAdjustHandles="1" noChangeArrowheads="1" noChangeShapeType="1" noTextEdit="1"/>
              </p:cNvSpPr>
              <p:nvPr/>
            </p:nvSpPr>
            <p:spPr>
              <a:xfrm>
                <a:off x="1462391" y="4397661"/>
                <a:ext cx="9578503" cy="923330"/>
              </a:xfrm>
              <a:prstGeom prst="rect">
                <a:avLst/>
              </a:prstGeom>
              <a:blipFill>
                <a:blip r:embed="rId5"/>
                <a:stretch>
                  <a:fillRect l="-573" t="-3289" r="-255" b="-9211"/>
                </a:stretch>
              </a:blipFill>
            </p:spPr>
            <p:txBody>
              <a:bodyPr/>
              <a:lstStyle/>
              <a:p>
                <a:r>
                  <a:rPr lang="es-AR">
                    <a:noFill/>
                  </a:rPr>
                  <a:t> </a:t>
                </a:r>
              </a:p>
            </p:txBody>
          </p:sp>
        </mc:Fallback>
      </mc:AlternateContent>
    </p:spTree>
    <p:extLst>
      <p:ext uri="{BB962C8B-B14F-4D97-AF65-F5344CB8AC3E}">
        <p14:creationId xmlns:p14="http://schemas.microsoft.com/office/powerpoint/2010/main" val="37621778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ángulo 1"/>
              <p:cNvSpPr/>
              <p:nvPr/>
            </p:nvSpPr>
            <p:spPr>
              <a:xfrm>
                <a:off x="1229752" y="1064827"/>
                <a:ext cx="9841150" cy="923330"/>
              </a:xfrm>
              <a:prstGeom prst="rect">
                <a:avLst/>
              </a:prstGeom>
            </p:spPr>
            <p:txBody>
              <a:bodyPr wrap="square">
                <a:spAutoFit/>
              </a:bodyPr>
              <a:lstStyle/>
              <a:p>
                <a:pPr algn="just"/>
                <a:r>
                  <a:rPr lang="es-ES" b="1" dirty="0" smtClean="0">
                    <a:latin typeface="+mj-lt"/>
                  </a:rPr>
                  <a:t>ANALISIS DE LA MATRIZ Y CONDICIONES DE CONTORNO</a:t>
                </a:r>
              </a:p>
              <a:p>
                <a:pPr algn="just"/>
                <a:r>
                  <a:rPr lang="es-ES" dirty="0" smtClean="0">
                    <a:latin typeface="+mj-lt"/>
                  </a:rPr>
                  <a:t>Puede </a:t>
                </a:r>
                <a:r>
                  <a:rPr lang="es-ES" dirty="0">
                    <a:latin typeface="+mj-lt"/>
                  </a:rPr>
                  <a:t>influir en el numero de condición de la matriz de un sistema </a:t>
                </a:r>
                <a14:m>
                  <m:oMath xmlns:m="http://schemas.openxmlformats.org/officeDocument/2006/math">
                    <m:r>
                      <a:rPr lang="es-AR" b="1" i="1">
                        <a:latin typeface="Cambria Math" panose="02040503050406030204" pitchFamily="18" charset="0"/>
                      </a:rPr>
                      <m:t>𝑨𝒙</m:t>
                    </m:r>
                    <m:r>
                      <a:rPr lang="es-AR" b="1" i="1">
                        <a:latin typeface="Cambria Math" panose="02040503050406030204" pitchFamily="18" charset="0"/>
                      </a:rPr>
                      <m:t>=</m:t>
                    </m:r>
                    <m:r>
                      <a:rPr lang="es-AR" b="1" i="1">
                        <a:latin typeface="Cambria Math" panose="02040503050406030204" pitchFamily="18" charset="0"/>
                      </a:rPr>
                      <m:t>𝒃</m:t>
                    </m:r>
                  </m:oMath>
                </a14:m>
                <a:r>
                  <a:rPr lang="es-ES" dirty="0"/>
                  <a:t> </a:t>
                </a:r>
                <a:r>
                  <a:rPr lang="es-ES" dirty="0" smtClean="0">
                    <a:latin typeface="+mj-lt"/>
                  </a:rPr>
                  <a:t>, </a:t>
                </a:r>
                <a:r>
                  <a:rPr lang="es-ES" dirty="0">
                    <a:latin typeface="+mj-lt"/>
                  </a:rPr>
                  <a:t>el tipo de condiciones de contorno, y cuales son la de mayor influencia?</a:t>
                </a:r>
                <a:endParaRPr lang="es-AR" dirty="0">
                  <a:latin typeface="+mj-lt"/>
                </a:endParaRPr>
              </a:p>
            </p:txBody>
          </p:sp>
        </mc:Choice>
        <mc:Fallback>
          <p:sp>
            <p:nvSpPr>
              <p:cNvPr id="2" name="Rectángulo 1"/>
              <p:cNvSpPr>
                <a:spLocks noRot="1" noChangeAspect="1" noMove="1" noResize="1" noEditPoints="1" noAdjustHandles="1" noChangeArrowheads="1" noChangeShapeType="1" noTextEdit="1"/>
              </p:cNvSpPr>
              <p:nvPr/>
            </p:nvSpPr>
            <p:spPr>
              <a:xfrm>
                <a:off x="1229752" y="1064827"/>
                <a:ext cx="9841150" cy="923330"/>
              </a:xfrm>
              <a:prstGeom prst="rect">
                <a:avLst/>
              </a:prstGeom>
              <a:blipFill>
                <a:blip r:embed="rId2"/>
                <a:stretch>
                  <a:fillRect l="-558" t="-3974" r="-496" b="-9934"/>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3" name="Rectángulo 2"/>
              <p:cNvSpPr/>
              <p:nvPr/>
            </p:nvSpPr>
            <p:spPr>
              <a:xfrm>
                <a:off x="1229751" y="1988157"/>
                <a:ext cx="9538767" cy="646331"/>
              </a:xfrm>
              <a:prstGeom prst="rect">
                <a:avLst/>
              </a:prstGeom>
            </p:spPr>
            <p:txBody>
              <a:bodyPr wrap="square">
                <a:spAutoFit/>
              </a:bodyPr>
              <a:lstStyle/>
              <a:p>
                <a:pPr algn="just"/>
                <a:r>
                  <a:rPr lang="es-ES" b="1" dirty="0" smtClean="0">
                    <a:latin typeface="+mj-lt"/>
                  </a:rPr>
                  <a:t>Rta.: SI, </a:t>
                </a:r>
                <a:r>
                  <a:rPr lang="es-ES" b="1" dirty="0">
                    <a:latin typeface="+mj-lt"/>
                  </a:rPr>
                  <a:t>las condiciones de contorno influyen muchísimo en el número de condición de la matriz del sistema </a:t>
                </a:r>
                <a14:m>
                  <m:oMath xmlns:m="http://schemas.openxmlformats.org/officeDocument/2006/math">
                    <m:r>
                      <a:rPr lang="es-AR" b="1" i="1">
                        <a:latin typeface="+mj-lt"/>
                      </a:rPr>
                      <m:t>𝑨𝒙</m:t>
                    </m:r>
                    <m:r>
                      <a:rPr lang="es-AR" b="1" i="1">
                        <a:latin typeface="+mj-lt"/>
                      </a:rPr>
                      <m:t>=</m:t>
                    </m:r>
                    <m:r>
                      <a:rPr lang="es-AR" b="1" i="1">
                        <a:latin typeface="+mj-lt"/>
                      </a:rPr>
                      <m:t>𝒃</m:t>
                    </m:r>
                  </m:oMath>
                </a14:m>
                <a:r>
                  <a:rPr lang="es-ES" dirty="0" smtClean="0">
                    <a:latin typeface="+mj-lt"/>
                  </a:rPr>
                  <a:t> </a:t>
                </a:r>
                <a:r>
                  <a:rPr lang="es-ES" dirty="0">
                    <a:latin typeface="+mj-lt"/>
                  </a:rPr>
                  <a:t>que se obtiene al discretizar un problema diferencial.</a:t>
                </a:r>
                <a:endParaRPr lang="es-AR" dirty="0">
                  <a:latin typeface="+mj-lt"/>
                </a:endParaRPr>
              </a:p>
            </p:txBody>
          </p:sp>
        </mc:Choice>
        <mc:Fallback>
          <p:sp>
            <p:nvSpPr>
              <p:cNvPr id="3" name="Rectángulo 2"/>
              <p:cNvSpPr>
                <a:spLocks noRot="1" noChangeAspect="1" noMove="1" noResize="1" noEditPoints="1" noAdjustHandles="1" noChangeArrowheads="1" noChangeShapeType="1" noTextEdit="1"/>
              </p:cNvSpPr>
              <p:nvPr/>
            </p:nvSpPr>
            <p:spPr>
              <a:xfrm>
                <a:off x="1229751" y="1988157"/>
                <a:ext cx="9538767" cy="646331"/>
              </a:xfrm>
              <a:prstGeom prst="rect">
                <a:avLst/>
              </a:prstGeom>
              <a:blipFill>
                <a:blip r:embed="rId3"/>
                <a:stretch>
                  <a:fillRect l="-575" t="-4717" r="-575" b="-1415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6" name="Rectángulo 5"/>
              <p:cNvSpPr/>
              <p:nvPr/>
            </p:nvSpPr>
            <p:spPr>
              <a:xfrm>
                <a:off x="1229750" y="2634488"/>
                <a:ext cx="9841152" cy="2205219"/>
              </a:xfrm>
              <a:prstGeom prst="rect">
                <a:avLst/>
              </a:prstGeom>
            </p:spPr>
            <p:txBody>
              <a:bodyPr wrap="square">
                <a:spAutoFit/>
              </a:bodyPr>
              <a:lstStyle/>
              <a:p>
                <a:r>
                  <a:rPr lang="es-ES" b="1" dirty="0" smtClean="0">
                    <a:latin typeface="+mj-lt"/>
                  </a:rPr>
                  <a:t>1. Por qué influyen las condiciones de contorno</a:t>
                </a:r>
              </a:p>
              <a:p>
                <a:r>
                  <a:rPr lang="es-ES" dirty="0">
                    <a:latin typeface="+mj-lt"/>
                  </a:rPr>
                  <a:t>Cuando </a:t>
                </a:r>
                <a:r>
                  <a:rPr lang="es-ES" dirty="0" smtClean="0">
                    <a:latin typeface="+mj-lt"/>
                  </a:rPr>
                  <a:t>se discretiza </a:t>
                </a:r>
                <a:r>
                  <a:rPr lang="es-ES" dirty="0">
                    <a:latin typeface="+mj-lt"/>
                  </a:rPr>
                  <a:t>una EDP (ejemplo: difusión, calor, elasticidad) con </a:t>
                </a:r>
                <a:r>
                  <a:rPr lang="es-ES" b="1" dirty="0">
                    <a:latin typeface="+mj-lt"/>
                  </a:rPr>
                  <a:t>diferencias finitas o elementos finitos</a:t>
                </a:r>
                <a:r>
                  <a:rPr lang="es-ES" dirty="0">
                    <a:latin typeface="+mj-lt"/>
                  </a:rPr>
                  <a:t>, la </a:t>
                </a:r>
                <a:r>
                  <a:rPr lang="es-ES" b="1" dirty="0">
                    <a:latin typeface="+mj-lt"/>
                  </a:rPr>
                  <a:t>matriz </a:t>
                </a:r>
                <a14:m>
                  <m:oMath xmlns:m="http://schemas.openxmlformats.org/officeDocument/2006/math">
                    <m:r>
                      <a:rPr lang="es-AR" b="1" i="1">
                        <a:latin typeface="+mj-lt"/>
                      </a:rPr>
                      <m:t>𝑨</m:t>
                    </m:r>
                  </m:oMath>
                </a14:m>
                <a:r>
                  <a:rPr lang="es-ES" dirty="0" smtClean="0">
                    <a:latin typeface="+mj-lt"/>
                  </a:rPr>
                  <a:t> </a:t>
                </a:r>
                <a:r>
                  <a:rPr lang="es-ES" dirty="0">
                    <a:latin typeface="+mj-lt"/>
                  </a:rPr>
                  <a:t>resulta de la formulación variacional o de la discretización directa.</a:t>
                </a:r>
              </a:p>
              <a:p>
                <a:r>
                  <a:rPr lang="es-ES" dirty="0">
                    <a:latin typeface="+mj-lt"/>
                  </a:rPr>
                  <a:t>Las </a:t>
                </a:r>
                <a:r>
                  <a:rPr lang="es-ES" b="1" dirty="0">
                    <a:latin typeface="+mj-lt"/>
                  </a:rPr>
                  <a:t>condiciones de contorno </a:t>
                </a:r>
                <a:r>
                  <a:rPr lang="es-ES" b="1" dirty="0" smtClean="0">
                    <a:latin typeface="+mj-lt"/>
                  </a:rPr>
                  <a:t>(</a:t>
                </a:r>
                <a14:m>
                  <m:oMath xmlns:m="http://schemas.openxmlformats.org/officeDocument/2006/math">
                    <m:r>
                      <a:rPr lang="es-AR" b="1" i="1" smtClean="0">
                        <a:latin typeface="+mj-lt"/>
                      </a:rPr>
                      <m:t>𝑪𝑪</m:t>
                    </m:r>
                  </m:oMath>
                </a14:m>
                <a:r>
                  <a:rPr lang="es-ES" b="1" dirty="0" smtClean="0">
                    <a:latin typeface="+mj-lt"/>
                  </a:rPr>
                  <a:t>)</a:t>
                </a:r>
                <a:r>
                  <a:rPr lang="es-ES" dirty="0" smtClean="0">
                    <a:latin typeface="+mj-lt"/>
                  </a:rPr>
                  <a:t> </a:t>
                </a:r>
                <a:r>
                  <a:rPr lang="es-ES" dirty="0">
                    <a:latin typeface="+mj-lt"/>
                  </a:rPr>
                  <a:t>se incorporan modificando filas/columnas de esa matriz. Esto afecta:</a:t>
                </a:r>
              </a:p>
              <a:p>
                <a:pPr>
                  <a:buFont typeface="Arial" panose="020B0604020202020204" pitchFamily="34" charset="0"/>
                  <a:buChar char="•"/>
                </a:pPr>
                <a:r>
                  <a:rPr lang="es-ES" dirty="0" smtClean="0">
                    <a:latin typeface="+mj-lt"/>
                  </a:rPr>
                  <a:t> El </a:t>
                </a:r>
                <a:r>
                  <a:rPr lang="es-ES" b="1" dirty="0">
                    <a:latin typeface="+mj-lt"/>
                  </a:rPr>
                  <a:t>espectro de valores propios</a:t>
                </a:r>
                <a:r>
                  <a:rPr lang="es-ES" dirty="0">
                    <a:latin typeface="+mj-lt"/>
                  </a:rPr>
                  <a:t> de </a:t>
                </a:r>
                <a14:m>
                  <m:oMath xmlns:m="http://schemas.openxmlformats.org/officeDocument/2006/math">
                    <m:r>
                      <a:rPr lang="es-AR" b="1" i="1">
                        <a:latin typeface="+mj-lt"/>
                      </a:rPr>
                      <m:t>𝑨</m:t>
                    </m:r>
                  </m:oMath>
                </a14:m>
                <a:r>
                  <a:rPr lang="es-ES" dirty="0">
                    <a:latin typeface="+mj-lt"/>
                  </a:rPr>
                  <a:t> </a:t>
                </a:r>
                <a:r>
                  <a:rPr lang="es-ES" dirty="0" smtClean="0">
                    <a:latin typeface="+mj-lt"/>
                  </a:rPr>
                  <a:t>.</a:t>
                </a:r>
                <a:endParaRPr lang="es-ES" dirty="0">
                  <a:latin typeface="+mj-lt"/>
                </a:endParaRPr>
              </a:p>
              <a:p>
                <a:pPr>
                  <a:buFont typeface="Arial" panose="020B0604020202020204" pitchFamily="34" charset="0"/>
                  <a:buChar char="•"/>
                </a:pPr>
                <a:r>
                  <a:rPr lang="es-ES" dirty="0" smtClean="0">
                    <a:latin typeface="+mj-lt"/>
                  </a:rPr>
                  <a:t> El </a:t>
                </a:r>
                <a:r>
                  <a:rPr lang="es-ES" b="1" dirty="0">
                    <a:latin typeface="+mj-lt"/>
                  </a:rPr>
                  <a:t>mínimo valor propio o singular</a:t>
                </a:r>
                <a:r>
                  <a:rPr lang="es-ES" dirty="0">
                    <a:latin typeface="+mj-lt"/>
                  </a:rPr>
                  <a:t>, que es clave porque </a:t>
                </a:r>
                <a14:m>
                  <m:oMath xmlns:m="http://schemas.openxmlformats.org/officeDocument/2006/math">
                    <m:r>
                      <a:rPr lang="es-ES" i="1" smtClean="0">
                        <a:latin typeface="Cambria Math" panose="02040503050406030204" pitchFamily="18" charset="0"/>
                        <a:ea typeface="Cambria Math" panose="02040503050406030204" pitchFamily="18" charset="0"/>
                      </a:rPr>
                      <m:t>𝜅</m:t>
                    </m:r>
                    <m:d>
                      <m:dPr>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𝐴</m:t>
                        </m:r>
                      </m:e>
                    </m:d>
                    <m:r>
                      <a:rPr lang="es-AR" b="0" i="1" smtClean="0">
                        <a:latin typeface="Cambria Math" panose="02040503050406030204" pitchFamily="18" charset="0"/>
                        <a:ea typeface="Cambria Math" panose="02040503050406030204" pitchFamily="18" charset="0"/>
                      </a:rPr>
                      <m:t>=</m:t>
                    </m:r>
                    <m:f>
                      <m:fPr>
                        <m:ctrlPr>
                          <a:rPr lang="es-AR" b="0" i="1" smtClean="0">
                            <a:latin typeface="Cambria Math" panose="02040503050406030204" pitchFamily="18" charset="0"/>
                            <a:ea typeface="Cambria Math" panose="02040503050406030204" pitchFamily="18" charset="0"/>
                          </a:rPr>
                        </m:ctrlPr>
                      </m:fPr>
                      <m:num>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ea typeface="Cambria Math" panose="02040503050406030204" pitchFamily="18" charset="0"/>
                              </a:rPr>
                              <m:t>𝑚𝑎𝑥</m:t>
                            </m:r>
                          </m:sub>
                        </m:sSub>
                      </m:num>
                      <m:den>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𝜆</m:t>
                            </m:r>
                          </m:e>
                          <m:sub>
                            <m:r>
                              <a:rPr lang="es-AR" b="0" i="1" smtClean="0">
                                <a:latin typeface="Cambria Math" panose="02040503050406030204" pitchFamily="18" charset="0"/>
                                <a:ea typeface="Cambria Math" panose="02040503050406030204" pitchFamily="18" charset="0"/>
                              </a:rPr>
                              <m:t>𝑚𝑖𝑛</m:t>
                            </m:r>
                          </m:sub>
                        </m:sSub>
                      </m:den>
                    </m:f>
                  </m:oMath>
                </a14:m>
                <a:r>
                  <a:rPr lang="es-ES" dirty="0" smtClean="0">
                    <a:latin typeface="+mj-lt"/>
                  </a:rPr>
                  <a:t>​</a:t>
                </a:r>
                <a:r>
                  <a:rPr lang="es-ES" dirty="0">
                    <a:latin typeface="+mj-lt"/>
                  </a:rPr>
                  <a:t>.</a:t>
                </a:r>
              </a:p>
              <a:p>
                <a:pPr>
                  <a:buFont typeface="Arial" panose="020B0604020202020204" pitchFamily="34" charset="0"/>
                  <a:buChar char="•"/>
                </a:pPr>
                <a:r>
                  <a:rPr lang="es-ES" dirty="0" smtClean="0">
                    <a:latin typeface="+mj-lt"/>
                  </a:rPr>
                  <a:t> En </a:t>
                </a:r>
                <a:r>
                  <a:rPr lang="es-ES" dirty="0">
                    <a:latin typeface="+mj-lt"/>
                  </a:rPr>
                  <a:t>consecuencia, la </a:t>
                </a:r>
                <a:r>
                  <a:rPr lang="es-ES" b="1" dirty="0">
                    <a:latin typeface="+mj-lt"/>
                  </a:rPr>
                  <a:t>condición numérica</a:t>
                </a:r>
                <a:r>
                  <a:rPr lang="es-ES" dirty="0">
                    <a:latin typeface="+mj-lt"/>
                  </a:rPr>
                  <a:t> del sistema.</a:t>
                </a:r>
              </a:p>
            </p:txBody>
          </p:sp>
        </mc:Choice>
        <mc:Fallback>
          <p:sp>
            <p:nvSpPr>
              <p:cNvPr id="6" name="Rectángulo 5"/>
              <p:cNvSpPr>
                <a:spLocks noRot="1" noChangeAspect="1" noMove="1" noResize="1" noEditPoints="1" noAdjustHandles="1" noChangeArrowheads="1" noChangeShapeType="1" noTextEdit="1"/>
              </p:cNvSpPr>
              <p:nvPr/>
            </p:nvSpPr>
            <p:spPr>
              <a:xfrm>
                <a:off x="1229750" y="2634488"/>
                <a:ext cx="9841152" cy="2205219"/>
              </a:xfrm>
              <a:prstGeom prst="rect">
                <a:avLst/>
              </a:prstGeom>
              <a:blipFill>
                <a:blip r:embed="rId4"/>
                <a:stretch>
                  <a:fillRect l="-558" t="-1381" b="-3039"/>
                </a:stretch>
              </a:blipFill>
            </p:spPr>
            <p:txBody>
              <a:bodyPr/>
              <a:lstStyle/>
              <a:p>
                <a:r>
                  <a:rPr lang="es-AR">
                    <a:noFill/>
                  </a:rPr>
                  <a:t> </a:t>
                </a:r>
              </a:p>
            </p:txBody>
          </p:sp>
        </mc:Fallback>
      </mc:AlternateContent>
    </p:spTree>
    <p:extLst>
      <p:ext uri="{BB962C8B-B14F-4D97-AF65-F5344CB8AC3E}">
        <p14:creationId xmlns:p14="http://schemas.microsoft.com/office/powerpoint/2010/main" val="1305591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135256" y="488775"/>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5" name="Imagen 4"/>
          <p:cNvPicPr>
            <a:picLocks noChangeAspect="1"/>
          </p:cNvPicPr>
          <p:nvPr/>
        </p:nvPicPr>
        <p:blipFill>
          <a:blip r:embed="rId2"/>
          <a:stretch>
            <a:fillRect/>
          </a:stretch>
        </p:blipFill>
        <p:spPr>
          <a:xfrm>
            <a:off x="1438660" y="1183744"/>
            <a:ext cx="9989327" cy="3805832"/>
          </a:xfrm>
          <a:prstGeom prst="rect">
            <a:avLst/>
          </a:prstGeom>
        </p:spPr>
      </p:pic>
      <p:pic>
        <p:nvPicPr>
          <p:cNvPr id="6" name="Imagen 5"/>
          <p:cNvPicPr>
            <a:picLocks noChangeAspect="1"/>
          </p:cNvPicPr>
          <p:nvPr/>
        </p:nvPicPr>
        <p:blipFill>
          <a:blip r:embed="rId3"/>
          <a:stretch>
            <a:fillRect/>
          </a:stretch>
        </p:blipFill>
        <p:spPr>
          <a:xfrm>
            <a:off x="1516482" y="5038214"/>
            <a:ext cx="9989327" cy="1653024"/>
          </a:xfrm>
          <a:prstGeom prst="rect">
            <a:avLst/>
          </a:prstGeom>
        </p:spPr>
      </p:pic>
    </p:spTree>
    <p:extLst>
      <p:ext uri="{BB962C8B-B14F-4D97-AF65-F5344CB8AC3E}">
        <p14:creationId xmlns:p14="http://schemas.microsoft.com/office/powerpoint/2010/main" val="35604389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sp>
        <p:nvSpPr>
          <p:cNvPr id="2" name="Rectángulo 1"/>
          <p:cNvSpPr/>
          <p:nvPr/>
        </p:nvSpPr>
        <p:spPr>
          <a:xfrm>
            <a:off x="1559667" y="1233978"/>
            <a:ext cx="9559047" cy="2031325"/>
          </a:xfrm>
          <a:prstGeom prst="rect">
            <a:avLst/>
          </a:prstGeom>
        </p:spPr>
        <p:txBody>
          <a:bodyPr wrap="square">
            <a:spAutoFit/>
          </a:bodyPr>
          <a:lstStyle/>
          <a:p>
            <a:r>
              <a:rPr lang="es-ES" b="1" dirty="0">
                <a:latin typeface="+mj-lt"/>
              </a:rPr>
              <a:t>2. Diferencias entre tipos de CC</a:t>
            </a:r>
          </a:p>
          <a:p>
            <a:r>
              <a:rPr lang="es-ES" b="1" dirty="0">
                <a:latin typeface="+mj-lt"/>
              </a:rPr>
              <a:t>a) Dirichlet (valor impuesto)</a:t>
            </a:r>
          </a:p>
          <a:p>
            <a:pPr>
              <a:buFont typeface="Arial" panose="020B0604020202020204" pitchFamily="34" charset="0"/>
              <a:buChar char="•"/>
            </a:pPr>
            <a:r>
              <a:rPr lang="es-ES" dirty="0" smtClean="0">
                <a:latin typeface="+mj-lt"/>
              </a:rPr>
              <a:t> Fijan </a:t>
            </a:r>
            <a:r>
              <a:rPr lang="es-ES" dirty="0">
                <a:latin typeface="+mj-lt"/>
              </a:rPr>
              <a:t>directamente el valor de la variable en ciertos nodos.</a:t>
            </a:r>
          </a:p>
          <a:p>
            <a:pPr>
              <a:buFont typeface="Arial" panose="020B0604020202020204" pitchFamily="34" charset="0"/>
              <a:buChar char="•"/>
            </a:pPr>
            <a:r>
              <a:rPr lang="es-ES" dirty="0" smtClean="0">
                <a:latin typeface="+mj-lt"/>
              </a:rPr>
              <a:t> Numéricamente</a:t>
            </a:r>
            <a:r>
              <a:rPr lang="es-ES" dirty="0">
                <a:latin typeface="+mj-lt"/>
              </a:rPr>
              <a:t>, equivalen a reemplazar filas/columnas por una identidad local.</a:t>
            </a:r>
          </a:p>
          <a:p>
            <a:pPr>
              <a:buFont typeface="Arial" panose="020B0604020202020204" pitchFamily="34" charset="0"/>
              <a:buChar char="•"/>
            </a:pPr>
            <a:r>
              <a:rPr lang="es-ES" dirty="0" smtClean="0">
                <a:latin typeface="+mj-lt"/>
              </a:rPr>
              <a:t> Esto </a:t>
            </a:r>
            <a:r>
              <a:rPr lang="es-ES" b="1" dirty="0">
                <a:latin typeface="+mj-lt"/>
              </a:rPr>
              <a:t>mejora el condicionamiento</a:t>
            </a:r>
            <a:r>
              <a:rPr lang="es-ES" dirty="0">
                <a:latin typeface="+mj-lt"/>
              </a:rPr>
              <a:t>, porque elimina grados de libertad redundantes y asegura que la matriz sea no singular.</a:t>
            </a:r>
          </a:p>
          <a:p>
            <a:pPr>
              <a:buFont typeface="Arial" panose="020B0604020202020204" pitchFamily="34" charset="0"/>
              <a:buChar char="•"/>
            </a:pPr>
            <a:r>
              <a:rPr lang="es-ES" b="1" dirty="0" smtClean="0">
                <a:latin typeface="+mj-lt"/>
              </a:rPr>
              <a:t> Efecto</a:t>
            </a:r>
            <a:r>
              <a:rPr lang="es-ES" dirty="0">
                <a:latin typeface="+mj-lt"/>
              </a:rPr>
              <a:t>: en general </a:t>
            </a:r>
            <a:r>
              <a:rPr lang="es-ES" b="1" dirty="0">
                <a:latin typeface="+mj-lt"/>
              </a:rPr>
              <a:t>reduce</a:t>
            </a:r>
            <a:r>
              <a:rPr lang="es-ES" dirty="0">
                <a:latin typeface="+mj-lt"/>
              </a:rPr>
              <a:t> el número de condición.</a:t>
            </a:r>
          </a:p>
        </p:txBody>
      </p:sp>
      <mc:AlternateContent xmlns:mc="http://schemas.openxmlformats.org/markup-compatibility/2006">
        <mc:Choice xmlns:a14="http://schemas.microsoft.com/office/drawing/2010/main" Requires="a14">
          <p:sp>
            <p:nvSpPr>
              <p:cNvPr id="3" name="Rectángulo 2"/>
              <p:cNvSpPr/>
              <p:nvPr/>
            </p:nvSpPr>
            <p:spPr>
              <a:xfrm>
                <a:off x="1559667" y="3265303"/>
                <a:ext cx="9559047" cy="2308324"/>
              </a:xfrm>
              <a:prstGeom prst="rect">
                <a:avLst/>
              </a:prstGeom>
            </p:spPr>
            <p:txBody>
              <a:bodyPr wrap="square">
                <a:spAutoFit/>
              </a:bodyPr>
              <a:lstStyle/>
              <a:p>
                <a:r>
                  <a:rPr lang="es-ES" b="1" dirty="0">
                    <a:latin typeface="+mj-lt"/>
                  </a:rPr>
                  <a:t>b) Neumann (flujo impuesto)</a:t>
                </a:r>
              </a:p>
              <a:p>
                <a:pPr>
                  <a:buFont typeface="Arial" panose="020B0604020202020204" pitchFamily="34" charset="0"/>
                  <a:buChar char="•"/>
                </a:pPr>
                <a:r>
                  <a:rPr lang="es-ES" dirty="0" smtClean="0">
                    <a:latin typeface="+mj-lt"/>
                  </a:rPr>
                  <a:t> Representan </a:t>
                </a:r>
                <a:r>
                  <a:rPr lang="es-ES" dirty="0">
                    <a:latin typeface="+mj-lt"/>
                  </a:rPr>
                  <a:t>derivadas normales en la frontera.</a:t>
                </a:r>
              </a:p>
              <a:p>
                <a:pPr>
                  <a:buFont typeface="Arial" panose="020B0604020202020204" pitchFamily="34" charset="0"/>
                  <a:buChar char="•"/>
                </a:pPr>
                <a:r>
                  <a:rPr lang="es-ES" dirty="0" smtClean="0">
                    <a:latin typeface="+mj-lt"/>
                  </a:rPr>
                  <a:t> Numéricamente</a:t>
                </a:r>
                <a:r>
                  <a:rPr lang="es-ES" dirty="0">
                    <a:latin typeface="+mj-lt"/>
                  </a:rPr>
                  <a:t>, solo aparecen como términos en el vector de carga </a:t>
                </a:r>
                <a14:m>
                  <m:oMath xmlns:m="http://schemas.openxmlformats.org/officeDocument/2006/math">
                    <m:r>
                      <a:rPr lang="es-AR" b="1" i="1">
                        <a:latin typeface="Cambria Math" panose="02040503050406030204" pitchFamily="18" charset="0"/>
                      </a:rPr>
                      <m:t>𝒃</m:t>
                    </m:r>
                  </m:oMath>
                </a14:m>
                <a:r>
                  <a:rPr lang="es-ES" dirty="0" smtClean="0">
                    <a:latin typeface="+mj-lt"/>
                  </a:rPr>
                  <a:t>.</a:t>
                </a:r>
                <a:endParaRPr lang="es-ES" dirty="0">
                  <a:latin typeface="+mj-lt"/>
                </a:endParaRPr>
              </a:p>
              <a:p>
                <a:pPr>
                  <a:buFont typeface="Arial" panose="020B0604020202020204" pitchFamily="34" charset="0"/>
                  <a:buChar char="•"/>
                </a:pPr>
                <a:r>
                  <a:rPr lang="es-ES" dirty="0" smtClean="0">
                    <a:latin typeface="+mj-lt"/>
                  </a:rPr>
                  <a:t> El </a:t>
                </a:r>
                <a:r>
                  <a:rPr lang="es-ES" dirty="0">
                    <a:latin typeface="+mj-lt"/>
                  </a:rPr>
                  <a:t>sistema resultante </a:t>
                </a:r>
                <a:r>
                  <a:rPr lang="es-ES" b="1" dirty="0">
                    <a:latin typeface="+mj-lt"/>
                  </a:rPr>
                  <a:t>puede quedar singular o casi singular</a:t>
                </a:r>
                <a:r>
                  <a:rPr lang="es-ES" dirty="0">
                    <a:latin typeface="+mj-lt"/>
                  </a:rPr>
                  <a:t>, porque no se fija un "nivel de referencia".</a:t>
                </a:r>
                <a:br>
                  <a:rPr lang="es-ES" dirty="0">
                    <a:latin typeface="+mj-lt"/>
                  </a:rPr>
                </a:br>
                <a:r>
                  <a:rPr lang="es-ES" dirty="0">
                    <a:latin typeface="+mj-lt"/>
                  </a:rPr>
                  <a:t>Ejemplo clásico:</a:t>
                </a:r>
              </a:p>
              <a:p>
                <a:pPr marL="742950" lvl="1" indent="-285750">
                  <a:buFont typeface="Arial" panose="020B0604020202020204" pitchFamily="34" charset="0"/>
                  <a:buChar char="•"/>
                </a:pPr>
                <a:r>
                  <a:rPr lang="es-ES" dirty="0">
                    <a:latin typeface="+mj-lt"/>
                  </a:rPr>
                  <a:t>Ecuación de Poisson en un dominio 1D con </a:t>
                </a:r>
                <a:r>
                  <a:rPr lang="es-ES" b="1" dirty="0">
                    <a:latin typeface="+mj-lt"/>
                  </a:rPr>
                  <a:t>solo CC Neumann</a:t>
                </a:r>
                <a:r>
                  <a:rPr lang="es-ES" dirty="0">
                    <a:latin typeface="+mj-lt"/>
                  </a:rPr>
                  <a:t> </a:t>
                </a:r>
                <a14:m>
                  <m:oMath xmlns:m="http://schemas.openxmlformats.org/officeDocument/2006/math">
                    <m:r>
                      <a:rPr lang="es-ES" i="1" smtClean="0">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la matriz es singular (la solución solo está definida hasta una constante).</a:t>
                </a:r>
              </a:p>
              <a:p>
                <a:pPr>
                  <a:buFont typeface="Arial" panose="020B0604020202020204" pitchFamily="34" charset="0"/>
                  <a:buChar char="•"/>
                </a:pPr>
                <a:r>
                  <a:rPr lang="es-ES" b="1" dirty="0" smtClean="0">
                    <a:latin typeface="+mj-lt"/>
                  </a:rPr>
                  <a:t> Efecto</a:t>
                </a:r>
                <a:r>
                  <a:rPr lang="es-ES" dirty="0">
                    <a:latin typeface="+mj-lt"/>
                  </a:rPr>
                  <a:t>: empeoran el condicionamiento, porque el menor valor propio tiende a 0.</a:t>
                </a:r>
              </a:p>
            </p:txBody>
          </p:sp>
        </mc:Choice>
        <mc:Fallback>
          <p:sp>
            <p:nvSpPr>
              <p:cNvPr id="3" name="Rectángulo 2"/>
              <p:cNvSpPr>
                <a:spLocks noRot="1" noChangeAspect="1" noMove="1" noResize="1" noEditPoints="1" noAdjustHandles="1" noChangeArrowheads="1" noChangeShapeType="1" noTextEdit="1"/>
              </p:cNvSpPr>
              <p:nvPr/>
            </p:nvSpPr>
            <p:spPr>
              <a:xfrm>
                <a:off x="1559667" y="3265303"/>
                <a:ext cx="9559047" cy="2308324"/>
              </a:xfrm>
              <a:prstGeom prst="rect">
                <a:avLst/>
              </a:prstGeom>
              <a:blipFill>
                <a:blip r:embed="rId2"/>
                <a:stretch>
                  <a:fillRect l="-574" t="-1587" r="-64" b="-3439"/>
                </a:stretch>
              </a:blipFill>
            </p:spPr>
            <p:txBody>
              <a:bodyPr/>
              <a:lstStyle/>
              <a:p>
                <a:r>
                  <a:rPr lang="es-AR">
                    <a:noFill/>
                  </a:rPr>
                  <a:t> </a:t>
                </a:r>
              </a:p>
            </p:txBody>
          </p:sp>
        </mc:Fallback>
      </mc:AlternateContent>
    </p:spTree>
    <p:extLst>
      <p:ext uri="{BB962C8B-B14F-4D97-AF65-F5344CB8AC3E}">
        <p14:creationId xmlns:p14="http://schemas.microsoft.com/office/powerpoint/2010/main" val="27983438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Rectángulo 5"/>
              <p:cNvSpPr/>
              <p:nvPr/>
            </p:nvSpPr>
            <p:spPr>
              <a:xfrm>
                <a:off x="1277563" y="1215635"/>
                <a:ext cx="9841151" cy="1754326"/>
              </a:xfrm>
              <a:prstGeom prst="rect">
                <a:avLst/>
              </a:prstGeom>
            </p:spPr>
            <p:txBody>
              <a:bodyPr wrap="square">
                <a:spAutoFit/>
              </a:bodyPr>
              <a:lstStyle/>
              <a:p>
                <a:r>
                  <a:rPr lang="es-AR" b="1" dirty="0">
                    <a:latin typeface="+mj-lt"/>
                  </a:rPr>
                  <a:t>c) Robin o mixtas</a:t>
                </a:r>
              </a:p>
              <a:p>
                <a:pPr>
                  <a:buFont typeface="Arial" panose="020B0604020202020204" pitchFamily="34" charset="0"/>
                  <a:buChar char="•"/>
                </a:pPr>
                <a:r>
                  <a:rPr lang="es-AR" dirty="0" smtClean="0">
                    <a:latin typeface="+mj-lt"/>
                  </a:rPr>
                  <a:t> Combinan </a:t>
                </a:r>
                <a:r>
                  <a:rPr lang="es-AR" dirty="0">
                    <a:latin typeface="+mj-lt"/>
                  </a:rPr>
                  <a:t>Dirichlet y Neumann </a:t>
                </a:r>
              </a:p>
              <a:p>
                <a:pPr>
                  <a:buFont typeface="Arial" panose="020B0604020202020204" pitchFamily="34" charset="0"/>
                  <a:buChar char="•"/>
                </a:pPr>
                <a:r>
                  <a:rPr lang="es-AR" dirty="0" smtClean="0">
                    <a:latin typeface="+mj-lt"/>
                  </a:rPr>
                  <a:t> Según </a:t>
                </a:r>
                <a:r>
                  <a:rPr lang="es-AR" dirty="0">
                    <a:latin typeface="+mj-lt"/>
                  </a:rPr>
                  <a:t>el peso de </a:t>
                </a:r>
                <a14:m>
                  <m:oMath xmlns:m="http://schemas.openxmlformats.org/officeDocument/2006/math">
                    <m:r>
                      <a:rPr lang="es-AR" i="1" smtClean="0">
                        <a:latin typeface="+mj-lt"/>
                        <a:ea typeface="Cambria Math" panose="02040503050406030204" pitchFamily="18" charset="0"/>
                      </a:rPr>
                      <m:t>𝛼</m:t>
                    </m:r>
                  </m:oMath>
                </a14:m>
                <a:r>
                  <a:rPr lang="el-GR" dirty="0" smtClean="0">
                    <a:latin typeface="+mj-lt"/>
                  </a:rPr>
                  <a:t> </a:t>
                </a:r>
                <a:r>
                  <a:rPr lang="es-AR" dirty="0">
                    <a:latin typeface="+mj-lt"/>
                  </a:rPr>
                  <a:t>y </a:t>
                </a:r>
                <a14:m>
                  <m:oMath xmlns:m="http://schemas.openxmlformats.org/officeDocument/2006/math">
                    <m:r>
                      <a:rPr lang="es-AR" i="1" smtClean="0">
                        <a:latin typeface="+mj-lt"/>
                        <a:ea typeface="Cambria Math" panose="02040503050406030204" pitchFamily="18" charset="0"/>
                      </a:rPr>
                      <m:t>𝛽</m:t>
                    </m:r>
                  </m:oMath>
                </a14:m>
                <a:r>
                  <a:rPr lang="el-GR" dirty="0" smtClean="0">
                    <a:latin typeface="+mj-lt"/>
                  </a:rPr>
                  <a:t>:</a:t>
                </a:r>
                <a:endParaRPr lang="el-GR" dirty="0">
                  <a:latin typeface="+mj-lt"/>
                </a:endParaRPr>
              </a:p>
              <a:p>
                <a:pPr marL="742950" lvl="1" indent="-285750">
                  <a:buFont typeface="Arial" panose="020B0604020202020204" pitchFamily="34" charset="0"/>
                  <a:buChar char="•"/>
                </a:pPr>
                <a:r>
                  <a:rPr lang="es-AR" dirty="0">
                    <a:latin typeface="+mj-lt"/>
                  </a:rPr>
                  <a:t>Si predomina la parte tipo </a:t>
                </a:r>
                <a:r>
                  <a:rPr lang="es-AR" b="1" dirty="0">
                    <a:latin typeface="+mj-lt"/>
                  </a:rPr>
                  <a:t>Dirichlet</a:t>
                </a:r>
                <a:r>
                  <a:rPr lang="es-AR" dirty="0">
                    <a:latin typeface="+mj-lt"/>
                  </a:rPr>
                  <a:t>, ayudan al condicionamiento.</a:t>
                </a:r>
              </a:p>
              <a:p>
                <a:pPr marL="742950" lvl="1" indent="-285750">
                  <a:buFont typeface="Arial" panose="020B0604020202020204" pitchFamily="34" charset="0"/>
                  <a:buChar char="•"/>
                </a:pPr>
                <a:r>
                  <a:rPr lang="es-AR" dirty="0">
                    <a:latin typeface="+mj-lt"/>
                  </a:rPr>
                  <a:t>Si predomina la parte tipo </a:t>
                </a:r>
                <a:r>
                  <a:rPr lang="es-AR" b="1" dirty="0">
                    <a:latin typeface="+mj-lt"/>
                  </a:rPr>
                  <a:t>Neumann</a:t>
                </a:r>
                <a:r>
                  <a:rPr lang="es-AR" dirty="0">
                    <a:latin typeface="+mj-lt"/>
                  </a:rPr>
                  <a:t>, heredan la mala condición.</a:t>
                </a:r>
              </a:p>
              <a:p>
                <a:pPr>
                  <a:buFont typeface="Arial" panose="020B0604020202020204" pitchFamily="34" charset="0"/>
                  <a:buChar char="•"/>
                </a:pPr>
                <a:r>
                  <a:rPr lang="es-AR" b="1" dirty="0" smtClean="0">
                    <a:latin typeface="+mj-lt"/>
                  </a:rPr>
                  <a:t> Efecto </a:t>
                </a:r>
                <a:r>
                  <a:rPr lang="es-AR" b="1" dirty="0">
                    <a:latin typeface="+mj-lt"/>
                  </a:rPr>
                  <a:t>intermedio</a:t>
                </a:r>
                <a:r>
                  <a:rPr lang="es-AR" dirty="0">
                    <a:latin typeface="+mj-lt"/>
                  </a:rPr>
                  <a:t>, pero pueden estabilizar mejor que usar Neumann puro.</a:t>
                </a:r>
              </a:p>
            </p:txBody>
          </p:sp>
        </mc:Choice>
        <mc:Fallback>
          <p:sp>
            <p:nvSpPr>
              <p:cNvPr id="6" name="Rectángulo 5"/>
              <p:cNvSpPr>
                <a:spLocks noRot="1" noChangeAspect="1" noMove="1" noResize="1" noEditPoints="1" noAdjustHandles="1" noChangeArrowheads="1" noChangeShapeType="1" noTextEdit="1"/>
              </p:cNvSpPr>
              <p:nvPr/>
            </p:nvSpPr>
            <p:spPr>
              <a:xfrm>
                <a:off x="1277563" y="1215635"/>
                <a:ext cx="9841151" cy="1754326"/>
              </a:xfrm>
              <a:prstGeom prst="rect">
                <a:avLst/>
              </a:prstGeom>
              <a:blipFill>
                <a:blip r:embed="rId2"/>
                <a:stretch>
                  <a:fillRect l="-558" t="-1736" b="-4514"/>
                </a:stretch>
              </a:blipFill>
            </p:spPr>
            <p:txBody>
              <a:bodyPr/>
              <a:lstStyle/>
              <a:p>
                <a:r>
                  <a:rPr lang="es-AR">
                    <a:noFill/>
                  </a:rPr>
                  <a:t> </a:t>
                </a:r>
              </a:p>
            </p:txBody>
          </p:sp>
        </mc:Fallback>
      </mc:AlternateContent>
      <p:pic>
        <p:nvPicPr>
          <p:cNvPr id="2" name="Imagen 1"/>
          <p:cNvPicPr>
            <a:picLocks noChangeAspect="1"/>
          </p:cNvPicPr>
          <p:nvPr/>
        </p:nvPicPr>
        <p:blipFill>
          <a:blip r:embed="rId3"/>
          <a:stretch>
            <a:fillRect/>
          </a:stretch>
        </p:blipFill>
        <p:spPr>
          <a:xfrm>
            <a:off x="4531462" y="1525956"/>
            <a:ext cx="1533739" cy="314369"/>
          </a:xfrm>
          <a:prstGeom prst="rect">
            <a:avLst/>
          </a:prstGeom>
        </p:spPr>
      </p:pic>
      <p:sp>
        <p:nvSpPr>
          <p:cNvPr id="3" name="Rectángulo 2"/>
          <p:cNvSpPr/>
          <p:nvPr/>
        </p:nvSpPr>
        <p:spPr>
          <a:xfrm>
            <a:off x="1277563" y="2978069"/>
            <a:ext cx="9208854" cy="646331"/>
          </a:xfrm>
          <a:prstGeom prst="rect">
            <a:avLst/>
          </a:prstGeom>
        </p:spPr>
        <p:txBody>
          <a:bodyPr wrap="square">
            <a:spAutoFit/>
          </a:bodyPr>
          <a:lstStyle/>
          <a:p>
            <a:r>
              <a:rPr lang="es-ES" b="1" dirty="0">
                <a:latin typeface="+mj-lt"/>
              </a:rPr>
              <a:t>3. ¿Cuáles influyen más?</a:t>
            </a:r>
          </a:p>
          <a:p>
            <a:r>
              <a:rPr lang="es-ES" dirty="0">
                <a:latin typeface="+mj-lt"/>
              </a:rPr>
              <a:t>En orden de </a:t>
            </a:r>
            <a:r>
              <a:rPr lang="es-ES" b="1" dirty="0">
                <a:latin typeface="+mj-lt"/>
              </a:rPr>
              <a:t>mayor impacto negativo</a:t>
            </a:r>
            <a:r>
              <a:rPr lang="es-ES" dirty="0">
                <a:latin typeface="+mj-lt"/>
              </a:rPr>
              <a:t> en el número de condición:</a:t>
            </a:r>
          </a:p>
        </p:txBody>
      </p:sp>
      <p:pic>
        <p:nvPicPr>
          <p:cNvPr id="7" name="Imagen 6"/>
          <p:cNvPicPr>
            <a:picLocks noChangeAspect="1"/>
          </p:cNvPicPr>
          <p:nvPr/>
        </p:nvPicPr>
        <p:blipFill>
          <a:blip r:embed="rId4"/>
          <a:stretch>
            <a:fillRect/>
          </a:stretch>
        </p:blipFill>
        <p:spPr>
          <a:xfrm>
            <a:off x="3138407" y="3745459"/>
            <a:ext cx="5487166" cy="514422"/>
          </a:xfrm>
          <a:prstGeom prst="rect">
            <a:avLst/>
          </a:prstGeom>
        </p:spPr>
      </p:pic>
      <mc:AlternateContent xmlns:mc="http://schemas.openxmlformats.org/markup-compatibility/2006">
        <mc:Choice xmlns:a14="http://schemas.microsoft.com/office/drawing/2010/main" Requires="a14">
          <p:sp>
            <p:nvSpPr>
              <p:cNvPr id="8" name="Rectángulo 7"/>
              <p:cNvSpPr/>
              <p:nvPr/>
            </p:nvSpPr>
            <p:spPr>
              <a:xfrm>
                <a:off x="1086261" y="4080037"/>
                <a:ext cx="9957880" cy="2585323"/>
              </a:xfrm>
              <a:prstGeom prst="rect">
                <a:avLst/>
              </a:prstGeom>
            </p:spPr>
            <p:txBody>
              <a:bodyPr wrap="square">
                <a:spAutoFit/>
              </a:bodyPr>
              <a:lstStyle/>
              <a:p>
                <a:r>
                  <a:rPr lang="es-ES" b="1" dirty="0" smtClean="0">
                    <a:latin typeface="+mj-lt"/>
                  </a:rPr>
                  <a:t>4. Intuición física</a:t>
                </a:r>
              </a:p>
              <a:p>
                <a:pPr>
                  <a:buFont typeface="Arial" panose="020B0604020202020204" pitchFamily="34" charset="0"/>
                  <a:buChar char="•"/>
                </a:pPr>
                <a:r>
                  <a:rPr lang="es-ES" b="1" dirty="0">
                    <a:latin typeface="+mj-lt"/>
                  </a:rPr>
                  <a:t>Dirichlet</a:t>
                </a:r>
                <a:r>
                  <a:rPr lang="es-ES" dirty="0">
                    <a:latin typeface="+mj-lt"/>
                  </a:rPr>
                  <a:t>: fija firmemente puntos </a:t>
                </a:r>
                <a14:m>
                  <m:oMath xmlns:m="http://schemas.openxmlformats.org/officeDocument/2006/math">
                    <m:r>
                      <a:rPr lang="es-ES" i="1" smtClean="0">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el sistema está “anclado”, estable.</a:t>
                </a:r>
              </a:p>
              <a:p>
                <a:pPr>
                  <a:buFont typeface="Arial" panose="020B0604020202020204" pitchFamily="34" charset="0"/>
                  <a:buChar char="•"/>
                </a:pPr>
                <a:r>
                  <a:rPr lang="es-ES" b="1" dirty="0">
                    <a:latin typeface="+mj-lt"/>
                  </a:rPr>
                  <a:t>Neumann puro</a:t>
                </a:r>
                <a:r>
                  <a:rPr lang="es-ES" dirty="0">
                    <a:latin typeface="+mj-lt"/>
                  </a:rPr>
                  <a:t>: deja “flotar” la solución </a:t>
                </a:r>
                <a14:m>
                  <m:oMath xmlns:m="http://schemas.openxmlformats.org/officeDocument/2006/math">
                    <m:r>
                      <a:rPr lang="es-ES" i="1">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el sistema no tiene referencia absoluta </a:t>
                </a:r>
                <a14:m>
                  <m:oMath xmlns:m="http://schemas.openxmlformats.org/officeDocument/2006/math">
                    <m:r>
                      <a:rPr lang="es-ES" i="1">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casi singular.</a:t>
                </a:r>
              </a:p>
              <a:p>
                <a:pPr>
                  <a:buFont typeface="Arial" panose="020B0604020202020204" pitchFamily="34" charset="0"/>
                  <a:buChar char="•"/>
                </a:pPr>
                <a:r>
                  <a:rPr lang="es-ES" b="1" dirty="0">
                    <a:latin typeface="+mj-lt"/>
                  </a:rPr>
                  <a:t>Robin</a:t>
                </a:r>
                <a:r>
                  <a:rPr lang="es-ES" dirty="0">
                    <a:latin typeface="+mj-lt"/>
                  </a:rPr>
                  <a:t>: depende de cuánto “ancla” la parte de Dirichlet.</a:t>
                </a:r>
              </a:p>
              <a:p>
                <a:r>
                  <a:rPr lang="es-ES" dirty="0">
                    <a:latin typeface="+mj-lt"/>
                  </a:rPr>
                  <a:t>Un ejemplo físico:</a:t>
                </a:r>
              </a:p>
              <a:p>
                <a:pPr>
                  <a:buFont typeface="Arial" panose="020B0604020202020204" pitchFamily="34" charset="0"/>
                  <a:buChar char="•"/>
                </a:pPr>
                <a:r>
                  <a:rPr lang="es-ES" dirty="0" smtClean="0">
                    <a:latin typeface="+mj-lt"/>
                  </a:rPr>
                  <a:t> Resolver </a:t>
                </a:r>
                <a:r>
                  <a:rPr lang="es-ES" dirty="0">
                    <a:latin typeface="+mj-lt"/>
                  </a:rPr>
                  <a:t>calor 1D con difusión.</a:t>
                </a:r>
              </a:p>
              <a:p>
                <a:pPr marL="742950" lvl="1" indent="-285750">
                  <a:buFont typeface="Arial" panose="020B0604020202020204" pitchFamily="34" charset="0"/>
                  <a:buChar char="•"/>
                </a:pPr>
                <a:r>
                  <a:rPr lang="es-ES" dirty="0">
                    <a:latin typeface="+mj-lt"/>
                  </a:rPr>
                  <a:t>Si </a:t>
                </a:r>
                <a:r>
                  <a:rPr lang="es-ES" dirty="0" smtClean="0">
                    <a:latin typeface="+mj-lt"/>
                  </a:rPr>
                  <a:t>se fija </a:t>
                </a:r>
                <a14:m>
                  <m:oMath xmlns:m="http://schemas.openxmlformats.org/officeDocument/2006/math">
                    <m:r>
                      <a:rPr lang="es-AR" b="0" i="1" smtClean="0">
                        <a:latin typeface="Cambria Math" panose="02040503050406030204" pitchFamily="18" charset="0"/>
                      </a:rPr>
                      <m:t>𝑇</m:t>
                    </m:r>
                    <m:r>
                      <a:rPr lang="es-AR" b="0" i="1" smtClean="0">
                        <a:latin typeface="Cambria Math" panose="02040503050406030204" pitchFamily="18" charset="0"/>
                      </a:rPr>
                      <m:t>=0 </m:t>
                    </m:r>
                  </m:oMath>
                </a14:m>
                <a:r>
                  <a:rPr lang="es-ES" dirty="0" smtClean="0">
                    <a:latin typeface="+mj-lt"/>
                  </a:rPr>
                  <a:t>en </a:t>
                </a:r>
                <a:r>
                  <a:rPr lang="es-ES" dirty="0">
                    <a:latin typeface="+mj-lt"/>
                  </a:rPr>
                  <a:t>un extremo (</a:t>
                </a:r>
                <a:r>
                  <a:rPr lang="es-ES" b="1" dirty="0">
                    <a:latin typeface="+mj-lt"/>
                  </a:rPr>
                  <a:t>Dirichlet</a:t>
                </a:r>
                <a:r>
                  <a:rPr lang="es-ES" dirty="0">
                    <a:latin typeface="+mj-lt"/>
                  </a:rPr>
                  <a:t>), el sistema está bien condicionado.</a:t>
                </a:r>
              </a:p>
              <a:p>
                <a:pPr marL="742950" lvl="1" indent="-285750">
                  <a:buFont typeface="Arial" panose="020B0604020202020204" pitchFamily="34" charset="0"/>
                  <a:buChar char="•"/>
                </a:pPr>
                <a:r>
                  <a:rPr lang="es-ES" dirty="0">
                    <a:latin typeface="+mj-lt"/>
                  </a:rPr>
                  <a:t>Si </a:t>
                </a:r>
                <a:r>
                  <a:rPr lang="es-ES" dirty="0" smtClean="0">
                    <a:latin typeface="+mj-lt"/>
                  </a:rPr>
                  <a:t>se coloca </a:t>
                </a:r>
                <a:r>
                  <a:rPr lang="es-ES" dirty="0">
                    <a:latin typeface="+mj-lt"/>
                  </a:rPr>
                  <a:t>flujo nulo en ambos extremos (</a:t>
                </a:r>
                <a:r>
                  <a:rPr lang="es-ES" b="1" dirty="0">
                    <a:latin typeface="+mj-lt"/>
                  </a:rPr>
                  <a:t>Neumann-Neumann</a:t>
                </a:r>
                <a:r>
                  <a:rPr lang="es-ES" dirty="0">
                    <a:latin typeface="+mj-lt"/>
                  </a:rPr>
                  <a:t>), la solución es indeterminada (puede sumarle una constante a </a:t>
                </a:r>
                <a14:m>
                  <m:oMath xmlns:m="http://schemas.openxmlformats.org/officeDocument/2006/math">
                    <m:r>
                      <a:rPr lang="es-AR" i="1">
                        <a:latin typeface="Cambria Math" panose="02040503050406030204" pitchFamily="18" charset="0"/>
                      </a:rPr>
                      <m:t>𝑇</m:t>
                    </m:r>
                  </m:oMath>
                </a14:m>
                <a:r>
                  <a:rPr lang="es-ES" dirty="0" smtClean="0">
                    <a:latin typeface="+mj-lt"/>
                  </a:rPr>
                  <a:t>). </a:t>
                </a:r>
                <a:r>
                  <a:rPr lang="es-ES" dirty="0">
                    <a:latin typeface="+mj-lt"/>
                  </a:rPr>
                  <a:t>Eso se refleja en </a:t>
                </a:r>
                <a14:m>
                  <m:oMath xmlns:m="http://schemas.openxmlformats.org/officeDocument/2006/math">
                    <m:r>
                      <a:rPr lang="es-ES" i="1">
                        <a:latin typeface="Cambria Math" panose="02040503050406030204" pitchFamily="18" charset="0"/>
                        <a:ea typeface="Cambria Math" panose="02040503050406030204" pitchFamily="18" charset="0"/>
                      </a:rPr>
                      <m:t>𝜅</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𝐴</m:t>
                        </m:r>
                      </m:e>
                    </m:d>
                    <m:r>
                      <a:rPr lang="es-AR" i="1" smtClean="0">
                        <a:latin typeface="Cambria Math" panose="02040503050406030204" pitchFamily="18" charset="0"/>
                        <a:ea typeface="Cambria Math" panose="02040503050406030204" pitchFamily="18" charset="0"/>
                      </a:rPr>
                      <m:t>→∞</m:t>
                    </m:r>
                  </m:oMath>
                </a14:m>
                <a:endParaRPr lang="es-ES" dirty="0">
                  <a:latin typeface="+mj-lt"/>
                </a:endParaRPr>
              </a:p>
            </p:txBody>
          </p:sp>
        </mc:Choice>
        <mc:Fallback>
          <p:sp>
            <p:nvSpPr>
              <p:cNvPr id="8" name="Rectángulo 7"/>
              <p:cNvSpPr>
                <a:spLocks noRot="1" noChangeAspect="1" noMove="1" noResize="1" noEditPoints="1" noAdjustHandles="1" noChangeArrowheads="1" noChangeShapeType="1" noTextEdit="1"/>
              </p:cNvSpPr>
              <p:nvPr/>
            </p:nvSpPr>
            <p:spPr>
              <a:xfrm>
                <a:off x="1086261" y="4080037"/>
                <a:ext cx="9957880" cy="2585323"/>
              </a:xfrm>
              <a:prstGeom prst="rect">
                <a:avLst/>
              </a:prstGeom>
              <a:blipFill>
                <a:blip r:embed="rId5"/>
                <a:stretch>
                  <a:fillRect l="-490" t="-1179" b="-2830"/>
                </a:stretch>
              </a:blipFill>
            </p:spPr>
            <p:txBody>
              <a:bodyPr/>
              <a:lstStyle/>
              <a:p>
                <a:r>
                  <a:rPr lang="es-AR">
                    <a:noFill/>
                  </a:rPr>
                  <a:t> </a:t>
                </a:r>
              </a:p>
            </p:txBody>
          </p:sp>
        </mc:Fallback>
      </mc:AlternateContent>
    </p:spTree>
    <p:extLst>
      <p:ext uri="{BB962C8B-B14F-4D97-AF65-F5344CB8AC3E}">
        <p14:creationId xmlns:p14="http://schemas.microsoft.com/office/powerpoint/2010/main" val="42342272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ángulo 1"/>
              <p:cNvSpPr/>
              <p:nvPr/>
            </p:nvSpPr>
            <p:spPr>
              <a:xfrm>
                <a:off x="1647217" y="1292345"/>
                <a:ext cx="9539592" cy="1477328"/>
              </a:xfrm>
              <a:prstGeom prst="rect">
                <a:avLst/>
              </a:prstGeom>
            </p:spPr>
            <p:txBody>
              <a:bodyPr wrap="square">
                <a:spAutoFit/>
              </a:bodyPr>
              <a:lstStyle/>
              <a:p>
                <a:r>
                  <a:rPr lang="es-ES" b="1" dirty="0">
                    <a:latin typeface="+mj-lt"/>
                  </a:rPr>
                  <a:t>Resumen</a:t>
                </a:r>
                <a:r>
                  <a:rPr lang="es-ES" dirty="0">
                    <a:latin typeface="+mj-lt"/>
                  </a:rPr>
                  <a:t>:</a:t>
                </a:r>
                <a:br>
                  <a:rPr lang="es-ES" dirty="0">
                    <a:latin typeface="+mj-lt"/>
                  </a:rPr>
                </a:br>
                <a:r>
                  <a:rPr lang="es-ES" dirty="0">
                    <a:latin typeface="+mj-lt"/>
                  </a:rPr>
                  <a:t>El tipo de condición de contorno afecta fuertemente el número de condición de la matriz:</a:t>
                </a:r>
              </a:p>
              <a:p>
                <a:pPr>
                  <a:buFont typeface="Arial" panose="020B0604020202020204" pitchFamily="34" charset="0"/>
                  <a:buChar char="•"/>
                </a:pPr>
                <a:r>
                  <a:rPr lang="es-ES" b="1" dirty="0" smtClean="0">
                    <a:latin typeface="+mj-lt"/>
                  </a:rPr>
                  <a:t> Dirichlet</a:t>
                </a:r>
                <a:r>
                  <a:rPr lang="es-ES" dirty="0" smtClean="0">
                    <a:latin typeface="+mj-lt"/>
                  </a:rPr>
                  <a:t> </a:t>
                </a:r>
                <a14:m>
                  <m:oMath xmlns:m="http://schemas.openxmlformats.org/officeDocument/2006/math">
                    <m:r>
                      <a:rPr lang="es-AR" i="1">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mejoran el condicionamiento.</a:t>
                </a:r>
              </a:p>
              <a:p>
                <a:pPr>
                  <a:buFont typeface="Arial" panose="020B0604020202020204" pitchFamily="34" charset="0"/>
                  <a:buChar char="•"/>
                </a:pPr>
                <a:r>
                  <a:rPr lang="es-ES" b="1" dirty="0" smtClean="0">
                    <a:latin typeface="+mj-lt"/>
                  </a:rPr>
                  <a:t> Neumann</a:t>
                </a:r>
                <a:r>
                  <a:rPr lang="es-ES" dirty="0" smtClean="0">
                    <a:latin typeface="+mj-lt"/>
                  </a:rPr>
                  <a:t> </a:t>
                </a:r>
                <a14:m>
                  <m:oMath xmlns:m="http://schemas.openxmlformats.org/officeDocument/2006/math">
                    <m:r>
                      <a:rPr lang="es-AR" i="1">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tienden a empeorarlo (pueden generar singularidad si son puras).</a:t>
                </a:r>
              </a:p>
              <a:p>
                <a:pPr>
                  <a:buFont typeface="Arial" panose="020B0604020202020204" pitchFamily="34" charset="0"/>
                  <a:buChar char="•"/>
                </a:pPr>
                <a:r>
                  <a:rPr lang="es-ES" b="1" dirty="0" smtClean="0">
                    <a:latin typeface="+mj-lt"/>
                  </a:rPr>
                  <a:t> Robin</a:t>
                </a:r>
                <a:r>
                  <a:rPr lang="es-ES" dirty="0" smtClean="0">
                    <a:latin typeface="+mj-lt"/>
                  </a:rPr>
                  <a:t> </a:t>
                </a:r>
                <a14:m>
                  <m:oMath xmlns:m="http://schemas.openxmlformats.org/officeDocument/2006/math">
                    <m:r>
                      <a:rPr lang="es-AR" i="1">
                        <a:latin typeface="Cambria Math" panose="02040503050406030204" pitchFamily="18" charset="0"/>
                        <a:ea typeface="Cambria Math" panose="02040503050406030204" pitchFamily="18" charset="0"/>
                      </a:rPr>
                      <m:t>→</m:t>
                    </m:r>
                  </m:oMath>
                </a14:m>
                <a:r>
                  <a:rPr lang="es-ES" dirty="0" smtClean="0">
                    <a:latin typeface="+mj-lt"/>
                  </a:rPr>
                  <a:t> </a:t>
                </a:r>
                <a:r>
                  <a:rPr lang="es-ES" dirty="0">
                    <a:latin typeface="+mj-lt"/>
                  </a:rPr>
                  <a:t>efecto intermedio, según el peso relativo de Dirichlet vs. Neumann.</a:t>
                </a:r>
              </a:p>
            </p:txBody>
          </p:sp>
        </mc:Choice>
        <mc:Fallback>
          <p:sp>
            <p:nvSpPr>
              <p:cNvPr id="2" name="Rectángulo 1"/>
              <p:cNvSpPr>
                <a:spLocks noRot="1" noChangeAspect="1" noMove="1" noResize="1" noEditPoints="1" noAdjustHandles="1" noChangeArrowheads="1" noChangeShapeType="1" noTextEdit="1"/>
              </p:cNvSpPr>
              <p:nvPr/>
            </p:nvSpPr>
            <p:spPr>
              <a:xfrm>
                <a:off x="1647217" y="1292345"/>
                <a:ext cx="9539592" cy="1477328"/>
              </a:xfrm>
              <a:prstGeom prst="rect">
                <a:avLst/>
              </a:prstGeom>
              <a:blipFill>
                <a:blip r:embed="rId2"/>
                <a:stretch>
                  <a:fillRect l="-511" t="-2479" b="-5785"/>
                </a:stretch>
              </a:blipFill>
            </p:spPr>
            <p:txBody>
              <a:bodyPr/>
              <a:lstStyle/>
              <a:p>
                <a:r>
                  <a:rPr lang="es-AR">
                    <a:noFill/>
                  </a:rPr>
                  <a:t> </a:t>
                </a:r>
              </a:p>
            </p:txBody>
          </p:sp>
        </mc:Fallback>
      </mc:AlternateContent>
      <p:pic>
        <p:nvPicPr>
          <p:cNvPr id="3" name="Imagen 2"/>
          <p:cNvPicPr>
            <a:picLocks noChangeAspect="1"/>
          </p:cNvPicPr>
          <p:nvPr/>
        </p:nvPicPr>
        <p:blipFill>
          <a:blip r:embed="rId3"/>
          <a:stretch>
            <a:fillRect/>
          </a:stretch>
        </p:blipFill>
        <p:spPr>
          <a:xfrm>
            <a:off x="1647217" y="3343605"/>
            <a:ext cx="7125694" cy="1981477"/>
          </a:xfrm>
          <a:prstGeom prst="rect">
            <a:avLst/>
          </a:prstGeom>
        </p:spPr>
      </p:pic>
    </p:spTree>
    <p:extLst>
      <p:ext uri="{BB962C8B-B14F-4D97-AF65-F5344CB8AC3E}">
        <p14:creationId xmlns:p14="http://schemas.microsoft.com/office/powerpoint/2010/main" val="37227417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5" name="CuadroTexto 4"/>
          <p:cNvSpPr txBox="1"/>
          <p:nvPr/>
        </p:nvSpPr>
        <p:spPr>
          <a:xfrm>
            <a:off x="2656390" y="418496"/>
            <a:ext cx="6987875"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Apéndices </a:t>
            </a:r>
            <a:r>
              <a:rPr lang="es-AR" b="1" dirty="0" smtClean="0">
                <a:latin typeface="Times New Roman" panose="02020603050405020304" pitchFamily="18" charset="0"/>
                <a:cs typeface="Times New Roman" panose="02020603050405020304" pitchFamily="18" charset="0"/>
              </a:rPr>
              <a:t>– </a:t>
            </a:r>
            <a:r>
              <a:rPr lang="es-AR" b="1" dirty="0" smtClean="0">
                <a:latin typeface="Times New Roman" panose="02020603050405020304" pitchFamily="18" charset="0"/>
                <a:cs typeface="Times New Roman" panose="02020603050405020304" pitchFamily="18" charset="0"/>
              </a:rPr>
              <a:t>Análisis</a:t>
            </a:r>
            <a:r>
              <a:rPr lang="es-AR" b="1" dirty="0" smtClean="0">
                <a:latin typeface="Times New Roman" panose="02020603050405020304" pitchFamily="18" charset="0"/>
                <a:cs typeface="Times New Roman" panose="02020603050405020304" pitchFamily="18" charset="0"/>
              </a:rPr>
              <a:t> de la Matriz - </a:t>
            </a:r>
            <a:r>
              <a:rPr lang="es-ES" b="1" dirty="0" smtClean="0">
                <a:latin typeface="Times New Roman" panose="02020603050405020304" pitchFamily="18" charset="0"/>
                <a:cs typeface="Times New Roman" panose="02020603050405020304" pitchFamily="18" charset="0"/>
              </a:rPr>
              <a:t>Condiciones de Contorno </a:t>
            </a:r>
            <a:r>
              <a:rPr lang="es-ES" b="1" dirty="0" smtClean="0">
                <a:latin typeface="Times New Roman" panose="02020603050405020304" pitchFamily="18" charset="0"/>
                <a:cs typeface="Times New Roman" panose="02020603050405020304" pitchFamily="18" charset="0"/>
              </a:rPr>
              <a:t>- </a:t>
            </a:r>
            <a:r>
              <a:rPr lang="es-ES" b="1" dirty="0" smtClean="0">
                <a:latin typeface="Times New Roman" panose="02020603050405020304" pitchFamily="18" charset="0"/>
                <a:cs typeface="Times New Roman" panose="02020603050405020304" pitchFamily="18" charset="0"/>
              </a:rPr>
              <a:t>Notas:</a:t>
            </a:r>
            <a:endParaRPr lang="es-AR"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713737" y="1186952"/>
            <a:ext cx="8730065" cy="3443413"/>
          </a:xfrm>
          <a:prstGeom prst="rect">
            <a:avLst/>
          </a:prstGeom>
        </p:spPr>
      </p:pic>
      <mc:AlternateContent xmlns:mc="http://schemas.openxmlformats.org/markup-compatibility/2006">
        <mc:Choice xmlns:a14="http://schemas.microsoft.com/office/drawing/2010/main" Requires="a14">
          <p:sp>
            <p:nvSpPr>
              <p:cNvPr id="6" name="Rectángulo 5"/>
              <p:cNvSpPr/>
              <p:nvPr/>
            </p:nvSpPr>
            <p:spPr>
              <a:xfrm>
                <a:off x="1713737" y="4876748"/>
                <a:ext cx="9395249" cy="1243546"/>
              </a:xfrm>
              <a:prstGeom prst="rect">
                <a:avLst/>
              </a:prstGeom>
            </p:spPr>
            <p:txBody>
              <a:bodyPr wrap="square">
                <a:spAutoFit/>
              </a:bodyPr>
              <a:lstStyle/>
              <a:p>
                <a:r>
                  <a:rPr lang="es-ES" dirty="0" smtClean="0">
                    <a:latin typeface="+mj-lt"/>
                  </a:rPr>
                  <a:t>Para el </a:t>
                </a:r>
                <a:r>
                  <a:rPr lang="es-ES" dirty="0">
                    <a:latin typeface="+mj-lt"/>
                  </a:rPr>
                  <a:t>Laplaciano puro </a:t>
                </a:r>
                <a14:m>
                  <m:oMath xmlns:m="http://schemas.openxmlformats.org/officeDocument/2006/math">
                    <m:r>
                      <a:rPr lang="es-AR" b="0" i="1" smtClean="0">
                        <a:latin typeface="+mj-lt"/>
                      </a:rPr>
                      <m:t>−</m:t>
                    </m:r>
                    <m:sSup>
                      <m:sSupPr>
                        <m:ctrlPr>
                          <a:rPr lang="es-AR" b="0" i="1" smtClean="0">
                            <a:latin typeface="+mj-lt"/>
                          </a:rPr>
                        </m:ctrlPr>
                      </m:sSupPr>
                      <m:e>
                        <m:r>
                          <a:rPr lang="es-AR" b="0" i="1" smtClean="0">
                            <a:latin typeface="+mj-lt"/>
                          </a:rPr>
                          <m:t>𝑢</m:t>
                        </m:r>
                      </m:e>
                      <m:sup>
                        <m:r>
                          <a:rPr lang="es-AR" b="0" i="1" smtClean="0">
                            <a:latin typeface="+mj-lt"/>
                          </a:rPr>
                          <m:t>′′</m:t>
                        </m:r>
                      </m:sup>
                    </m:sSup>
                  </m:oMath>
                </a14:m>
                <a:r>
                  <a:rPr lang="es-ES" dirty="0" smtClean="0">
                    <a:latin typeface="+mj-lt"/>
                  </a:rPr>
                  <a:t>(ó bien </a:t>
                </a:r>
                <a14:m>
                  <m:oMath xmlns:m="http://schemas.openxmlformats.org/officeDocument/2006/math">
                    <m:r>
                      <a:rPr lang="es-AR" b="0" i="1" smtClean="0">
                        <a:latin typeface="+mj-lt"/>
                      </a:rPr>
                      <m:t>−</m:t>
                    </m:r>
                    <m:r>
                      <a:rPr lang="es-AR" b="0" i="1" smtClean="0">
                        <a:latin typeface="+mj-lt"/>
                        <a:ea typeface="Cambria Math" panose="02040503050406030204" pitchFamily="18" charset="0"/>
                      </a:rPr>
                      <m:t>∇(</m:t>
                    </m:r>
                    <m:r>
                      <a:rPr lang="es-AR" b="0" i="1" smtClean="0">
                        <a:latin typeface="+mj-lt"/>
                        <a:ea typeface="Cambria Math" panose="02040503050406030204" pitchFamily="18" charset="0"/>
                      </a:rPr>
                      <m:t>𝑘</m:t>
                    </m:r>
                    <m:r>
                      <a:rPr lang="es-AR" b="0" i="1" smtClean="0">
                        <a:latin typeface="+mj-lt"/>
                        <a:ea typeface="Cambria Math" panose="02040503050406030204" pitchFamily="18" charset="0"/>
                      </a:rPr>
                      <m:t>∇</m:t>
                    </m:r>
                    <m:r>
                      <a:rPr lang="es-AR" b="0" i="1" smtClean="0">
                        <a:latin typeface="+mj-lt"/>
                        <a:ea typeface="Cambria Math" panose="02040503050406030204" pitchFamily="18" charset="0"/>
                      </a:rPr>
                      <m:t>𝑢</m:t>
                    </m:r>
                    <m:r>
                      <a:rPr lang="es-AR" b="0" i="1" smtClean="0">
                        <a:latin typeface="+mj-lt"/>
                        <a:ea typeface="Cambria Math" panose="02040503050406030204" pitchFamily="18" charset="0"/>
                      </a:rPr>
                      <m:t>)</m:t>
                    </m:r>
                  </m:oMath>
                </a14:m>
                <a:r>
                  <a:rPr lang="es-ES" dirty="0" smtClean="0">
                    <a:latin typeface="+mj-lt"/>
                  </a:rPr>
                  <a:t>) </a:t>
                </a:r>
                <a:r>
                  <a:rPr lang="es-ES" dirty="0">
                    <a:latin typeface="+mj-lt"/>
                  </a:rPr>
                  <a:t>con Neumann–Neumann en todo el borde, el sistema es singular: la solución solo está definida hasta una </a:t>
                </a:r>
                <a:r>
                  <a:rPr lang="es-ES" dirty="0" smtClean="0">
                    <a:latin typeface="+mj-lt"/>
                  </a:rPr>
                  <a:t>constante. Sí </a:t>
                </a:r>
                <a:r>
                  <a:rPr lang="es-ES" dirty="0">
                    <a:latin typeface="+mj-lt"/>
                  </a:rPr>
                  <a:t>hay casos Neumann–Neumann no singulares: basta con que el operador tenga un término de reacción positivo (p.ej. </a:t>
                </a:r>
                <a14:m>
                  <m:oMath xmlns:m="http://schemas.openxmlformats.org/officeDocument/2006/math">
                    <m:r>
                      <a:rPr lang="es-AR" b="0" i="1" smtClean="0">
                        <a:latin typeface="+mj-lt"/>
                      </a:rPr>
                      <m:t>−</m:t>
                    </m:r>
                    <m:sSup>
                      <m:sSupPr>
                        <m:ctrlPr>
                          <a:rPr lang="es-AR" b="0" i="1" smtClean="0">
                            <a:latin typeface="+mj-lt"/>
                          </a:rPr>
                        </m:ctrlPr>
                      </m:sSupPr>
                      <m:e>
                        <m:r>
                          <a:rPr lang="es-AR" b="0" i="1" smtClean="0">
                            <a:latin typeface="+mj-lt"/>
                          </a:rPr>
                          <m:t>𝑢</m:t>
                        </m:r>
                      </m:e>
                      <m:sup>
                        <m:r>
                          <a:rPr lang="es-AR" b="0" i="1" smtClean="0">
                            <a:latin typeface="+mj-lt"/>
                          </a:rPr>
                          <m:t>′′</m:t>
                        </m:r>
                      </m:sup>
                    </m:sSup>
                    <m:r>
                      <a:rPr lang="es-AR" b="0" i="1" smtClean="0">
                        <a:latin typeface="+mj-lt"/>
                      </a:rPr>
                      <m:t>+</m:t>
                    </m:r>
                    <m:r>
                      <a:rPr lang="es-AR" b="0" i="1" smtClean="0">
                        <a:latin typeface="+mj-lt"/>
                        <a:ea typeface="Cambria Math" panose="02040503050406030204" pitchFamily="18" charset="0"/>
                      </a:rPr>
                      <m:t>𝛼</m:t>
                    </m:r>
                    <m:r>
                      <a:rPr lang="es-AR" b="0" i="1" smtClean="0">
                        <a:latin typeface="+mj-lt"/>
                        <a:ea typeface="Cambria Math" panose="02040503050406030204" pitchFamily="18" charset="0"/>
                      </a:rPr>
                      <m:t>𝑢</m:t>
                    </m:r>
                  </m:oMath>
                </a14:m>
                <a:r>
                  <a:rPr lang="es-ES" dirty="0" smtClean="0">
                    <a:latin typeface="+mj-lt"/>
                  </a:rPr>
                  <a:t> </a:t>
                </a:r>
                <a:r>
                  <a:rPr lang="es-ES" dirty="0">
                    <a:latin typeface="+mj-lt"/>
                  </a:rPr>
                  <a:t>con </a:t>
                </a:r>
                <a14:m>
                  <m:oMath xmlns:m="http://schemas.openxmlformats.org/officeDocument/2006/math">
                    <m:r>
                      <a:rPr lang="es-ES" i="1" smtClean="0">
                        <a:latin typeface="+mj-lt"/>
                        <a:ea typeface="Cambria Math" panose="02040503050406030204" pitchFamily="18" charset="0"/>
                      </a:rPr>
                      <m:t>𝛼</m:t>
                    </m:r>
                    <m:r>
                      <a:rPr lang="es-AR" b="0" i="1" smtClean="0">
                        <a:latin typeface="+mj-lt"/>
                        <a:ea typeface="Cambria Math" panose="02040503050406030204" pitchFamily="18" charset="0"/>
                      </a:rPr>
                      <m:t>&gt;</m:t>
                    </m:r>
                    <m:r>
                      <a:rPr lang="es-AR" b="0" i="1" smtClean="0">
                        <a:latin typeface="+mj-lt"/>
                        <a:ea typeface="Cambria Math" panose="02040503050406030204" pitchFamily="18" charset="0"/>
                      </a:rPr>
                      <m:t>0</m:t>
                    </m:r>
                  </m:oMath>
                </a14:m>
                <a:r>
                  <a:rPr lang="es-ES" dirty="0" smtClean="0">
                    <a:latin typeface="+mj-lt"/>
                  </a:rPr>
                  <a:t>) </a:t>
                </a:r>
                <a:r>
                  <a:rPr lang="es-ES" dirty="0">
                    <a:latin typeface="+mj-lt"/>
                  </a:rPr>
                  <a:t>o </a:t>
                </a:r>
                <a:r>
                  <a:rPr lang="es-ES" dirty="0" smtClean="0">
                    <a:latin typeface="+mj-lt"/>
                  </a:rPr>
                  <a:t>que se use </a:t>
                </a:r>
                <a:r>
                  <a:rPr lang="es-ES" dirty="0">
                    <a:latin typeface="+mj-lt"/>
                  </a:rPr>
                  <a:t>una Robin con </a:t>
                </a:r>
                <a14:m>
                  <m:oMath xmlns:m="http://schemas.openxmlformats.org/officeDocument/2006/math">
                    <m:r>
                      <a:rPr lang="es-ES" i="1">
                        <a:latin typeface="+mj-lt"/>
                        <a:ea typeface="Cambria Math" panose="02040503050406030204" pitchFamily="18" charset="0"/>
                      </a:rPr>
                      <m:t>𝛼</m:t>
                    </m:r>
                    <m:r>
                      <a:rPr lang="es-AR" i="1">
                        <a:latin typeface="+mj-lt"/>
                        <a:ea typeface="Cambria Math" panose="02040503050406030204" pitchFamily="18" charset="0"/>
                      </a:rPr>
                      <m:t>&gt;</m:t>
                    </m:r>
                    <m:r>
                      <a:rPr lang="es-AR" i="1">
                        <a:latin typeface="+mj-lt"/>
                        <a:ea typeface="Cambria Math" panose="02040503050406030204" pitchFamily="18" charset="0"/>
                      </a:rPr>
                      <m:t>0</m:t>
                    </m:r>
                  </m:oMath>
                </a14:m>
                <a:r>
                  <a:rPr lang="es-ES" dirty="0" smtClean="0">
                    <a:latin typeface="+mj-lt"/>
                  </a:rPr>
                  <a:t> </a:t>
                </a:r>
                <a:r>
                  <a:rPr lang="es-ES" dirty="0">
                    <a:latin typeface="+mj-lt"/>
                  </a:rPr>
                  <a:t>en el borde.</a:t>
                </a:r>
                <a:endParaRPr lang="es-AR" dirty="0">
                  <a:latin typeface="+mj-lt"/>
                </a:endParaRPr>
              </a:p>
            </p:txBody>
          </p:sp>
        </mc:Choice>
        <mc:Fallback>
          <p:sp>
            <p:nvSpPr>
              <p:cNvPr id="6" name="Rectángulo 5"/>
              <p:cNvSpPr>
                <a:spLocks noRot="1" noChangeAspect="1" noMove="1" noResize="1" noEditPoints="1" noAdjustHandles="1" noChangeArrowheads="1" noChangeShapeType="1" noTextEdit="1"/>
              </p:cNvSpPr>
              <p:nvPr/>
            </p:nvSpPr>
            <p:spPr>
              <a:xfrm>
                <a:off x="1713737" y="4876748"/>
                <a:ext cx="9395249" cy="1243546"/>
              </a:xfrm>
              <a:prstGeom prst="rect">
                <a:avLst/>
              </a:prstGeom>
              <a:blipFill>
                <a:blip r:embed="rId3"/>
                <a:stretch>
                  <a:fillRect l="-519" t="-980" b="-6863"/>
                </a:stretch>
              </a:blipFill>
            </p:spPr>
            <p:txBody>
              <a:bodyPr/>
              <a:lstStyle/>
              <a:p>
                <a:r>
                  <a:rPr lang="es-AR">
                    <a:noFill/>
                  </a:rPr>
                  <a:t> </a:t>
                </a:r>
              </a:p>
            </p:txBody>
          </p:sp>
        </mc:Fallback>
      </mc:AlternateContent>
    </p:spTree>
    <p:extLst>
      <p:ext uri="{BB962C8B-B14F-4D97-AF65-F5344CB8AC3E}">
        <p14:creationId xmlns:p14="http://schemas.microsoft.com/office/powerpoint/2010/main" val="904658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26988" y="70805"/>
            <a:ext cx="7117403" cy="369332"/>
          </a:xfrm>
          <a:prstGeom prst="rect">
            <a:avLst/>
          </a:prstGeom>
        </p:spPr>
        <p:txBody>
          <a:bodyPr wrap="square">
            <a:spAutoFit/>
          </a:bodyPr>
          <a:lstStyle/>
          <a:p>
            <a:r>
              <a:rPr lang="es-AR" b="1" dirty="0">
                <a:latin typeface="NimbusSanL-Bold"/>
              </a:rPr>
              <a:t>Mecánica Computacional </a:t>
            </a:r>
            <a:r>
              <a:rPr lang="es-AR" b="1" dirty="0" smtClean="0">
                <a:latin typeface="NimbusSanL-Bold"/>
              </a:rPr>
              <a:t>– Métodos Numéricos </a:t>
            </a:r>
            <a:r>
              <a:rPr lang="es-AR" b="1" dirty="0">
                <a:latin typeface="NimbusSanL-Bold"/>
              </a:rPr>
              <a:t>y Simulación</a:t>
            </a:r>
            <a:endParaRPr lang="es-AR" dirty="0"/>
          </a:p>
        </p:txBody>
      </p:sp>
      <p:sp>
        <p:nvSpPr>
          <p:cNvPr id="4" name="CuadroTexto 3"/>
          <p:cNvSpPr txBox="1"/>
          <p:nvPr/>
        </p:nvSpPr>
        <p:spPr>
          <a:xfrm>
            <a:off x="4008796" y="427938"/>
            <a:ext cx="4235006" cy="646331"/>
          </a:xfrm>
          <a:prstGeom prst="rect">
            <a:avLst/>
          </a:prstGeom>
          <a:noFill/>
        </p:spPr>
        <p:txBody>
          <a:bodyPr wrap="none" rtlCol="0">
            <a:spAutoFit/>
          </a:bodyPr>
          <a:lstStyle/>
          <a:p>
            <a:pPr algn="ctr"/>
            <a:r>
              <a:rPr lang="es-AR" b="1" dirty="0" smtClean="0">
                <a:latin typeface="Times New Roman" panose="02020603050405020304" pitchFamily="18" charset="0"/>
                <a:cs typeface="Times New Roman" panose="02020603050405020304" pitchFamily="18" charset="0"/>
              </a:rPr>
              <a:t>METODO DE DIFERENCIAS FINITAS</a:t>
            </a:r>
          </a:p>
          <a:p>
            <a:pPr algn="ctr"/>
            <a:r>
              <a:rPr lang="es-AR" b="1" dirty="0" smtClean="0">
                <a:latin typeface="Times New Roman" panose="02020603050405020304" pitchFamily="18" charset="0"/>
                <a:cs typeface="Times New Roman" panose="02020603050405020304" pitchFamily="18" charset="0"/>
              </a:rPr>
              <a:t>Conceptos básicos</a:t>
            </a:r>
          </a:p>
        </p:txBody>
      </p:sp>
      <p:pic>
        <p:nvPicPr>
          <p:cNvPr id="5" name="Imagen 4"/>
          <p:cNvPicPr>
            <a:picLocks noChangeAspect="1"/>
          </p:cNvPicPr>
          <p:nvPr/>
        </p:nvPicPr>
        <p:blipFill>
          <a:blip r:embed="rId2"/>
          <a:stretch>
            <a:fillRect/>
          </a:stretch>
        </p:blipFill>
        <p:spPr>
          <a:xfrm>
            <a:off x="1556427" y="1143988"/>
            <a:ext cx="9090116" cy="1159014"/>
          </a:xfrm>
          <a:prstGeom prst="rect">
            <a:avLst/>
          </a:prstGeom>
        </p:spPr>
      </p:pic>
      <p:pic>
        <p:nvPicPr>
          <p:cNvPr id="6" name="Imagen 5"/>
          <p:cNvPicPr>
            <a:picLocks noChangeAspect="1"/>
          </p:cNvPicPr>
          <p:nvPr/>
        </p:nvPicPr>
        <p:blipFill>
          <a:blip r:embed="rId3"/>
          <a:stretch>
            <a:fillRect/>
          </a:stretch>
        </p:blipFill>
        <p:spPr>
          <a:xfrm>
            <a:off x="573931" y="2225181"/>
            <a:ext cx="6352759" cy="4411165"/>
          </a:xfrm>
          <a:prstGeom prst="rect">
            <a:avLst/>
          </a:prstGeom>
        </p:spPr>
      </p:pic>
      <p:sp>
        <p:nvSpPr>
          <p:cNvPr id="7" name="Rectángulo 6"/>
          <p:cNvSpPr/>
          <p:nvPr/>
        </p:nvSpPr>
        <p:spPr>
          <a:xfrm>
            <a:off x="6204244" y="3504669"/>
            <a:ext cx="4442298" cy="923330"/>
          </a:xfrm>
          <a:prstGeom prst="rect">
            <a:avLst/>
          </a:prstGeom>
        </p:spPr>
        <p:txBody>
          <a:bodyPr wrap="square">
            <a:spAutoFit/>
          </a:bodyPr>
          <a:lstStyle/>
          <a:p>
            <a:r>
              <a:rPr lang="es-ES" dirty="0" smtClean="0">
                <a:latin typeface="+mj-lt"/>
              </a:rPr>
              <a:t>Figura 2.1: Interpretación geométrica de las diferentes aproximaciones por diferencias finitas a la derivada</a:t>
            </a:r>
            <a:endParaRPr lang="es-AR" dirty="0">
              <a:latin typeface="+mj-lt"/>
            </a:endParaRPr>
          </a:p>
        </p:txBody>
      </p:sp>
    </p:spTree>
    <p:extLst>
      <p:ext uri="{BB962C8B-B14F-4D97-AF65-F5344CB8AC3E}">
        <p14:creationId xmlns:p14="http://schemas.microsoft.com/office/powerpoint/2010/main" val="104504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9855</TotalTime>
  <Words>9195</Words>
  <Application>Microsoft Office PowerPoint</Application>
  <PresentationFormat>Panorámica</PresentationFormat>
  <Paragraphs>626</Paragraphs>
  <Slides>83</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83</vt:i4>
      </vt:variant>
    </vt:vector>
  </HeadingPairs>
  <TitlesOfParts>
    <vt:vector size="90" baseType="lpstr">
      <vt:lpstr>Arial</vt:lpstr>
      <vt:lpstr>Calibri</vt:lpstr>
      <vt:lpstr>Calibri Light</vt:lpstr>
      <vt:lpstr>Cambria Math</vt:lpstr>
      <vt:lpstr>NimbusSanL-Bold</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147</cp:revision>
  <dcterms:created xsi:type="dcterms:W3CDTF">2025-08-24T02:54:12Z</dcterms:created>
  <dcterms:modified xsi:type="dcterms:W3CDTF">2025-09-01T15:26:09Z</dcterms:modified>
</cp:coreProperties>
</file>